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9"/>
  </p:notesMasterIdLst>
  <p:sldIdLst>
    <p:sldId id="256" r:id="rId2"/>
    <p:sldId id="257" r:id="rId3"/>
    <p:sldId id="258" r:id="rId4"/>
    <p:sldId id="259" r:id="rId5"/>
    <p:sldId id="260" r:id="rId6"/>
    <p:sldId id="261" r:id="rId7"/>
    <p:sldId id="262" r:id="rId8"/>
    <p:sldId id="29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28" y="1218"/>
      </p:cViewPr>
      <p:guideLst>
        <p:guide orient="horz" pos="2400"/>
        <p:guide pos="320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62000" y="4826000"/>
            <a:ext cx="6096000" cy="45720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5893431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1" name="Shape 29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4" name="Shape 30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8" name="Shape 34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1" name="Shape 36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Shape 39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0" name="Shape 400"/>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1" name="Shape 41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1" name="Shape 42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Shape 43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1" name="Shape 43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1" name="Shape 44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1" name="Shape 451"/>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8" name="Shape 45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762000" y="4826000"/>
            <a:ext cx="6096000" cy="45720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p:spPr>
        <p:txBody>
          <a:bodyPr lIns="91425" tIns="91425" rIns="91425" b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p:spPr>
        <p:txBody>
          <a:bodyPr lIns="91425" tIns="91425" rIns="91425" b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p:spPr>
        <p:txBody>
          <a:bodyPr lIns="91425" tIns="91425" rIns="91425" b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p:spPr>
        <p:txBody>
          <a:bodyPr lIns="91425" tIns="91425" rIns="91425" b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1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1.png"/><Relationship Id="rId7"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1.png"/><Relationship Id="rId7" Type="http://schemas.openxmlformats.org/officeDocument/2006/relationships/image" Target="../media/image3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 Id="rId9"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3.png"/></Relationships>
</file>

<file path=ppt/slides/_rels/slide2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png"/><Relationship Id="rId7" Type="http://schemas.openxmlformats.org/officeDocument/2006/relationships/image" Target="../media/image46.png"/><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45.png"/><Relationship Id="rId10" Type="http://schemas.openxmlformats.org/officeDocument/2006/relationships/image" Target="../media/image48.png"/><Relationship Id="rId4" Type="http://schemas.openxmlformats.org/officeDocument/2006/relationships/image" Target="../media/image44.png"/><Relationship Id="rId9" Type="http://schemas.openxmlformats.org/officeDocument/2006/relationships/image" Target="../media/image47.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9.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50.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5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5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5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54.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55.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56.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57.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58.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59.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
        <p:cNvGrpSpPr/>
        <p:nvPr/>
      </p:nvGrpSpPr>
      <p:grpSpPr>
        <a:xfrm>
          <a:off x="0" y="0"/>
          <a:ext cx="0" cy="0"/>
          <a:chOff x="0" y="0"/>
          <a:chExt cx="0" cy="0"/>
        </a:xfrm>
      </p:grpSpPr>
      <p:sp>
        <p:nvSpPr>
          <p:cNvPr id="19" name="Shape 19"/>
          <p:cNvSpPr/>
          <p:nvPr/>
        </p:nvSpPr>
        <p:spPr>
          <a:xfrm>
            <a:off x="455075" y="1883825"/>
            <a:ext cx="9323900" cy="1629825"/>
          </a:xfrm>
          <a:prstGeom prst="rect">
            <a:avLst/>
          </a:prstGeom>
          <a:blipFill>
            <a:blip r:embed="rId4"/>
            <a:stretch>
              <a:fillRect/>
            </a:stretch>
          </a:blipFill>
        </p:spPr>
      </p:sp>
      <p:sp>
        <p:nvSpPr>
          <p:cNvPr id="20" name="Shape 20"/>
          <p:cNvSpPr txBox="1"/>
          <p:nvPr/>
        </p:nvSpPr>
        <p:spPr>
          <a:xfrm>
            <a:off x="578550" y="1956150"/>
            <a:ext cx="9158449" cy="1481944"/>
          </a:xfrm>
          <a:prstGeom prst="rect">
            <a:avLst/>
          </a:prstGeom>
        </p:spPr>
        <p:txBody>
          <a:bodyPr lIns="38100" tIns="38100" rIns="38100" bIns="38100" anchor="t" anchorCtr="0">
            <a:spAutoFit/>
          </a:bodyPr>
          <a:lstStyle/>
          <a:p>
            <a:pPr marL="0" marR="0" indent="0" algn="ctr">
              <a:lnSpc>
                <a:spcPct val="120312"/>
              </a:lnSpc>
              <a:spcBef>
                <a:spcPts val="0"/>
              </a:spcBef>
              <a:spcAft>
                <a:spcPts val="0"/>
              </a:spcAft>
              <a:buNone/>
            </a:pPr>
            <a:r>
              <a:rPr lang="en-US" sz="1777" b="1" dirty="0">
                <a:solidFill>
                  <a:srgbClr val="000000"/>
                </a:solidFill>
                <a:latin typeface="Arial"/>
                <a:ea typeface="Arial"/>
                <a:cs typeface="Arial"/>
                <a:sym typeface="Arial"/>
              </a:rPr>
              <a:t>PREGUNTA GENERADORA DEL ÁREA:</a:t>
            </a:r>
          </a:p>
          <a:p>
            <a:endParaRPr dirty="0"/>
          </a:p>
          <a:p>
            <a:pPr marL="0" marR="0" indent="0" algn="ctr">
              <a:lnSpc>
                <a:spcPct val="119642"/>
              </a:lnSpc>
              <a:spcBef>
                <a:spcPts val="0"/>
              </a:spcBef>
              <a:spcAft>
                <a:spcPts val="0"/>
              </a:spcAft>
              <a:buNone/>
            </a:pPr>
            <a:r>
              <a:rPr lang="en-US" sz="1555" b="1" dirty="0">
                <a:solidFill>
                  <a:srgbClr val="000000"/>
                </a:solidFill>
                <a:latin typeface="Arial"/>
                <a:ea typeface="Arial"/>
                <a:cs typeface="Arial"/>
                <a:sym typeface="Arial"/>
              </a:rPr>
              <a:t>Si el </a:t>
            </a:r>
            <a:r>
              <a:rPr lang="en-US" sz="1555" b="1" dirty="0" err="1">
                <a:solidFill>
                  <a:srgbClr val="000000"/>
                </a:solidFill>
                <a:latin typeface="Arial"/>
                <a:ea typeface="Arial"/>
                <a:cs typeface="Arial"/>
                <a:sym typeface="Arial"/>
              </a:rPr>
              <a:t>lenguaje</a:t>
            </a:r>
            <a:r>
              <a:rPr lang="en-US" sz="1555" b="1" dirty="0">
                <a:solidFill>
                  <a:srgbClr val="000000"/>
                </a:solidFill>
                <a:latin typeface="Arial"/>
                <a:ea typeface="Arial"/>
                <a:cs typeface="Arial"/>
                <a:sym typeface="Arial"/>
              </a:rPr>
              <a:t> </a:t>
            </a:r>
            <a:r>
              <a:rPr lang="en-US" sz="1555" b="1" dirty="0" err="1">
                <a:solidFill>
                  <a:srgbClr val="000000"/>
                </a:solidFill>
                <a:latin typeface="Arial"/>
                <a:ea typeface="Arial"/>
                <a:cs typeface="Arial"/>
                <a:sym typeface="Arial"/>
              </a:rPr>
              <a:t>permite</a:t>
            </a:r>
            <a:r>
              <a:rPr lang="en-US" sz="1555" b="1" dirty="0">
                <a:solidFill>
                  <a:srgbClr val="000000"/>
                </a:solidFill>
                <a:latin typeface="Arial"/>
                <a:ea typeface="Arial"/>
                <a:cs typeface="Arial"/>
                <a:sym typeface="Arial"/>
              </a:rPr>
              <a:t> la </a:t>
            </a:r>
            <a:r>
              <a:rPr lang="en-US" sz="1555" b="1" dirty="0" err="1">
                <a:solidFill>
                  <a:srgbClr val="000000"/>
                </a:solidFill>
                <a:latin typeface="Arial"/>
                <a:ea typeface="Arial"/>
                <a:cs typeface="Arial"/>
                <a:sym typeface="Arial"/>
              </a:rPr>
              <a:t>apropiación</a:t>
            </a:r>
            <a:r>
              <a:rPr lang="en-US" sz="1555" b="1" dirty="0">
                <a:solidFill>
                  <a:srgbClr val="000000"/>
                </a:solidFill>
                <a:latin typeface="Arial"/>
                <a:ea typeface="Arial"/>
                <a:cs typeface="Arial"/>
                <a:sym typeface="Arial"/>
              </a:rPr>
              <a:t> del </a:t>
            </a:r>
            <a:r>
              <a:rPr lang="en-US" sz="1555" b="1" dirty="0" err="1">
                <a:solidFill>
                  <a:srgbClr val="000000"/>
                </a:solidFill>
                <a:latin typeface="Arial"/>
                <a:ea typeface="Arial"/>
                <a:cs typeface="Arial"/>
                <a:sym typeface="Arial"/>
              </a:rPr>
              <a:t>conocimiento</a:t>
            </a:r>
            <a:r>
              <a:rPr lang="en-US" sz="1555" b="1" dirty="0">
                <a:solidFill>
                  <a:srgbClr val="000000"/>
                </a:solidFill>
                <a:latin typeface="Arial"/>
                <a:ea typeface="Arial"/>
                <a:cs typeface="Arial"/>
                <a:sym typeface="Arial"/>
              </a:rPr>
              <a:t> </a:t>
            </a:r>
            <a:r>
              <a:rPr lang="en-US" sz="1555" b="1" dirty="0" smtClean="0">
                <a:solidFill>
                  <a:srgbClr val="000000"/>
                </a:solidFill>
                <a:latin typeface="Arial"/>
                <a:ea typeface="Arial"/>
                <a:cs typeface="Arial"/>
                <a:sym typeface="Arial"/>
              </a:rPr>
              <a:t>¿</a:t>
            </a:r>
            <a:r>
              <a:rPr lang="en-US" sz="1555" b="1" dirty="0" err="1" smtClean="0">
                <a:solidFill>
                  <a:srgbClr val="000000"/>
                </a:solidFill>
                <a:latin typeface="Arial"/>
                <a:ea typeface="Arial"/>
                <a:cs typeface="Arial"/>
                <a:sym typeface="Arial"/>
              </a:rPr>
              <a:t>Cómo</a:t>
            </a:r>
            <a:r>
              <a:rPr lang="en-US" sz="1555" b="1" dirty="0" smtClean="0">
                <a:solidFill>
                  <a:srgbClr val="000000"/>
                </a:solidFill>
                <a:latin typeface="Arial"/>
                <a:ea typeface="Arial"/>
                <a:cs typeface="Arial"/>
                <a:sym typeface="Arial"/>
              </a:rPr>
              <a:t> </a:t>
            </a:r>
            <a:r>
              <a:rPr lang="en-US" sz="1555" b="1" dirty="0" err="1" smtClean="0">
                <a:solidFill>
                  <a:srgbClr val="000000"/>
                </a:solidFill>
                <a:latin typeface="Arial"/>
                <a:ea typeface="Arial"/>
                <a:cs typeface="Arial"/>
                <a:sym typeface="Arial"/>
              </a:rPr>
              <a:t>te</a:t>
            </a:r>
            <a:r>
              <a:rPr lang="en-US" sz="1555" b="1" dirty="0" smtClean="0">
                <a:solidFill>
                  <a:srgbClr val="000000"/>
                </a:solidFill>
                <a:latin typeface="Arial"/>
                <a:ea typeface="Arial"/>
                <a:cs typeface="Arial"/>
                <a:sym typeface="Arial"/>
              </a:rPr>
              <a:t> </a:t>
            </a:r>
            <a:r>
              <a:rPr lang="en-US" sz="1555" b="1" dirty="0" err="1" smtClean="0">
                <a:solidFill>
                  <a:srgbClr val="000000"/>
                </a:solidFill>
                <a:latin typeface="Arial"/>
                <a:ea typeface="Arial"/>
                <a:cs typeface="Arial"/>
                <a:sym typeface="Arial"/>
              </a:rPr>
              <a:t>arriesgarías</a:t>
            </a:r>
            <a:r>
              <a:rPr lang="en-US" sz="1555" b="1" dirty="0" smtClean="0">
                <a:solidFill>
                  <a:srgbClr val="000000"/>
                </a:solidFill>
                <a:latin typeface="Arial"/>
                <a:ea typeface="Arial"/>
                <a:cs typeface="Arial"/>
                <a:sym typeface="Arial"/>
              </a:rPr>
              <a:t> a </a:t>
            </a:r>
            <a:r>
              <a:rPr lang="en-US" sz="1555" b="1" dirty="0" err="1" smtClean="0">
                <a:solidFill>
                  <a:srgbClr val="000000"/>
                </a:solidFill>
                <a:latin typeface="Arial"/>
                <a:ea typeface="Arial"/>
                <a:cs typeface="Arial"/>
                <a:sym typeface="Arial"/>
              </a:rPr>
              <a:t>mejorar</a:t>
            </a:r>
            <a:r>
              <a:rPr lang="en-US" sz="1555" b="1" dirty="0" smtClean="0">
                <a:solidFill>
                  <a:srgbClr val="000000"/>
                </a:solidFill>
                <a:latin typeface="Arial"/>
                <a:ea typeface="Arial"/>
                <a:cs typeface="Arial"/>
                <a:sym typeface="Arial"/>
              </a:rPr>
              <a:t>  los </a:t>
            </a:r>
            <a:r>
              <a:rPr lang="en-US" sz="1555" b="1" dirty="0" err="1">
                <a:solidFill>
                  <a:srgbClr val="000000"/>
                </a:solidFill>
                <a:latin typeface="Arial"/>
                <a:ea typeface="Arial"/>
                <a:cs typeface="Arial"/>
                <a:sym typeface="Arial"/>
              </a:rPr>
              <a:t>procesos</a:t>
            </a:r>
            <a:r>
              <a:rPr lang="en-US" sz="1555" b="1" dirty="0">
                <a:solidFill>
                  <a:srgbClr val="000000"/>
                </a:solidFill>
                <a:latin typeface="Arial"/>
                <a:ea typeface="Arial"/>
                <a:cs typeface="Arial"/>
                <a:sym typeface="Arial"/>
              </a:rPr>
              <a:t> de </a:t>
            </a:r>
            <a:r>
              <a:rPr lang="en-US" sz="1555" b="1" dirty="0" err="1">
                <a:solidFill>
                  <a:srgbClr val="000000"/>
                </a:solidFill>
                <a:latin typeface="Arial"/>
                <a:ea typeface="Arial"/>
                <a:cs typeface="Arial"/>
                <a:sym typeface="Arial"/>
              </a:rPr>
              <a:t>comunicación</a:t>
            </a:r>
            <a:r>
              <a:rPr lang="en-US" sz="1555" b="1" dirty="0">
                <a:solidFill>
                  <a:srgbClr val="000000"/>
                </a:solidFill>
                <a:latin typeface="Arial"/>
                <a:ea typeface="Arial"/>
                <a:cs typeface="Arial"/>
                <a:sym typeface="Arial"/>
              </a:rPr>
              <a:t> y </a:t>
            </a:r>
            <a:r>
              <a:rPr lang="en-US" sz="1555" b="1" dirty="0" err="1">
                <a:solidFill>
                  <a:srgbClr val="000000"/>
                </a:solidFill>
                <a:latin typeface="Arial"/>
                <a:ea typeface="Arial"/>
                <a:cs typeface="Arial"/>
                <a:sym typeface="Arial"/>
              </a:rPr>
              <a:t>significación</a:t>
            </a:r>
            <a:r>
              <a:rPr lang="en-US" sz="1555" b="1" dirty="0">
                <a:solidFill>
                  <a:srgbClr val="000000"/>
                </a:solidFill>
                <a:latin typeface="Arial"/>
                <a:ea typeface="Arial"/>
                <a:cs typeface="Arial"/>
                <a:sym typeface="Arial"/>
              </a:rPr>
              <a:t> </a:t>
            </a:r>
            <a:r>
              <a:rPr lang="en-US" sz="1555" b="1" dirty="0" err="1" smtClean="0">
                <a:solidFill>
                  <a:srgbClr val="000000"/>
                </a:solidFill>
                <a:latin typeface="Arial"/>
                <a:ea typeface="Arial"/>
                <a:cs typeface="Arial"/>
                <a:sym typeface="Arial"/>
              </a:rPr>
              <a:t>para</a:t>
            </a:r>
            <a:r>
              <a:rPr lang="en-US" sz="1555" b="1" dirty="0" smtClean="0">
                <a:solidFill>
                  <a:srgbClr val="000000"/>
                </a:solidFill>
                <a:latin typeface="Arial"/>
                <a:ea typeface="Arial"/>
                <a:cs typeface="Arial"/>
                <a:sym typeface="Arial"/>
              </a:rPr>
              <a:t>  </a:t>
            </a:r>
            <a:r>
              <a:rPr lang="en-US" sz="1555" b="1" dirty="0">
                <a:solidFill>
                  <a:srgbClr val="000000"/>
                </a:solidFill>
                <a:latin typeface="Arial"/>
                <a:ea typeface="Arial"/>
                <a:cs typeface="Arial"/>
                <a:sym typeface="Arial"/>
              </a:rPr>
              <a:t>la </a:t>
            </a:r>
            <a:r>
              <a:rPr lang="en-US" sz="1555" b="1" dirty="0" err="1">
                <a:solidFill>
                  <a:srgbClr val="000000"/>
                </a:solidFill>
                <a:latin typeface="Arial"/>
                <a:ea typeface="Arial"/>
                <a:cs typeface="Arial"/>
                <a:sym typeface="Arial"/>
              </a:rPr>
              <a:t>construcción</a:t>
            </a:r>
            <a:r>
              <a:rPr lang="en-US" sz="1555" b="1" dirty="0">
                <a:solidFill>
                  <a:srgbClr val="000000"/>
                </a:solidFill>
                <a:latin typeface="Arial"/>
                <a:ea typeface="Arial"/>
                <a:cs typeface="Arial"/>
                <a:sym typeface="Arial"/>
              </a:rPr>
              <a:t> de </a:t>
            </a:r>
            <a:r>
              <a:rPr lang="en-US" sz="1555" b="1" dirty="0" err="1" smtClean="0">
                <a:solidFill>
                  <a:srgbClr val="000000"/>
                </a:solidFill>
                <a:latin typeface="Arial"/>
                <a:ea typeface="Arial"/>
                <a:cs typeface="Arial"/>
                <a:sym typeface="Arial"/>
              </a:rPr>
              <a:t>nuevos</a:t>
            </a:r>
            <a:r>
              <a:rPr lang="en-US" sz="1555" b="1" dirty="0" smtClean="0">
                <a:solidFill>
                  <a:srgbClr val="000000"/>
                </a:solidFill>
                <a:latin typeface="Arial"/>
                <a:ea typeface="Arial"/>
                <a:cs typeface="Arial"/>
                <a:sym typeface="Arial"/>
              </a:rPr>
              <a:t> </a:t>
            </a:r>
            <a:r>
              <a:rPr lang="en-US" sz="1555" b="1" dirty="0" err="1">
                <a:solidFill>
                  <a:srgbClr val="000000"/>
                </a:solidFill>
                <a:latin typeface="Arial"/>
                <a:ea typeface="Arial"/>
                <a:cs typeface="Arial"/>
                <a:sym typeface="Arial"/>
              </a:rPr>
              <a:t>saberes</a:t>
            </a:r>
            <a:r>
              <a:rPr lang="en-US" sz="1555" b="1" dirty="0">
                <a:solidFill>
                  <a:srgbClr val="000000"/>
                </a:solidFill>
                <a:latin typeface="Arial"/>
                <a:ea typeface="Arial"/>
                <a:cs typeface="Arial"/>
                <a:sym typeface="Arial"/>
              </a:rPr>
              <a:t> y </a:t>
            </a:r>
            <a:r>
              <a:rPr lang="en-US" sz="1555" b="1" dirty="0" smtClean="0">
                <a:solidFill>
                  <a:srgbClr val="000000"/>
                </a:solidFill>
                <a:latin typeface="Arial"/>
                <a:ea typeface="Arial"/>
                <a:cs typeface="Arial"/>
                <a:sym typeface="Arial"/>
              </a:rPr>
              <a:t>del </a:t>
            </a:r>
            <a:r>
              <a:rPr lang="en-US" sz="1555" b="1" dirty="0" err="1" smtClean="0">
                <a:solidFill>
                  <a:srgbClr val="000000"/>
                </a:solidFill>
                <a:latin typeface="Arial"/>
                <a:ea typeface="Arial"/>
                <a:cs typeface="Arial"/>
                <a:sym typeface="Arial"/>
              </a:rPr>
              <a:t>partido</a:t>
            </a:r>
            <a:r>
              <a:rPr lang="en-US" sz="1555" b="1" dirty="0" smtClean="0">
                <a:solidFill>
                  <a:srgbClr val="000000"/>
                </a:solidFill>
                <a:latin typeface="Arial"/>
                <a:ea typeface="Arial"/>
                <a:cs typeface="Arial"/>
                <a:sym typeface="Arial"/>
              </a:rPr>
              <a:t> de la </a:t>
            </a:r>
            <a:r>
              <a:rPr lang="en-US" sz="1555" b="1" dirty="0" err="1" smtClean="0">
                <a:solidFill>
                  <a:srgbClr val="000000"/>
                </a:solidFill>
                <a:latin typeface="Arial"/>
                <a:ea typeface="Arial"/>
                <a:cs typeface="Arial"/>
                <a:sym typeface="Arial"/>
              </a:rPr>
              <a:t>vida</a:t>
            </a:r>
            <a:r>
              <a:rPr lang="en-US" sz="1555" b="1" dirty="0" smtClean="0">
                <a:solidFill>
                  <a:srgbClr val="000000"/>
                </a:solidFill>
                <a:latin typeface="Arial"/>
                <a:ea typeface="Arial"/>
                <a:cs typeface="Arial"/>
                <a:sym typeface="Arial"/>
              </a:rPr>
              <a:t>?</a:t>
            </a:r>
            <a:endParaRPr lang="en-US" sz="1555" b="1" dirty="0">
              <a:solidFill>
                <a:srgbClr val="000000"/>
              </a:solidFill>
              <a:latin typeface="Arial"/>
              <a:ea typeface="Arial"/>
              <a:cs typeface="Arial"/>
              <a:sym typeface="Arial"/>
            </a:endParaRPr>
          </a:p>
        </p:txBody>
      </p:sp>
      <p:sp>
        <p:nvSpPr>
          <p:cNvPr id="21" name="Shape 21"/>
          <p:cNvSpPr/>
          <p:nvPr/>
        </p:nvSpPr>
        <p:spPr>
          <a:xfrm>
            <a:off x="423325" y="3714750"/>
            <a:ext cx="9323900" cy="3831149"/>
          </a:xfrm>
          <a:prstGeom prst="rect">
            <a:avLst/>
          </a:prstGeom>
          <a:blipFill>
            <a:blip r:embed="rId5"/>
            <a:stretch>
              <a:fillRect/>
            </a:stretch>
          </a:blipFill>
        </p:spPr>
      </p:sp>
      <p:sp>
        <p:nvSpPr>
          <p:cNvPr id="22" name="Shape 22"/>
          <p:cNvSpPr txBox="1"/>
          <p:nvPr/>
        </p:nvSpPr>
        <p:spPr>
          <a:xfrm>
            <a:off x="541500" y="3781775"/>
            <a:ext cx="9158449" cy="376624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dirty="0">
                <a:solidFill>
                  <a:srgbClr val="000000"/>
                </a:solidFill>
                <a:latin typeface="Arial"/>
                <a:ea typeface="Arial"/>
                <a:cs typeface="Arial"/>
                <a:sym typeface="Arial"/>
              </a:rPr>
              <a:t>ENFOQUE DEL AREA</a:t>
            </a:r>
          </a:p>
          <a:p>
            <a:endParaRPr dirty="0"/>
          </a:p>
          <a:p>
            <a:pPr marL="0" marR="0" indent="0" algn="l">
              <a:lnSpc>
                <a:spcPct val="119642"/>
              </a:lnSpc>
              <a:spcBef>
                <a:spcPts val="0"/>
              </a:spcBef>
              <a:spcAft>
                <a:spcPts val="0"/>
              </a:spcAft>
              <a:buNone/>
            </a:pPr>
            <a:r>
              <a:rPr lang="en-US" sz="1555" dirty="0">
                <a:solidFill>
                  <a:srgbClr val="000000"/>
                </a:solidFill>
                <a:latin typeface="Arial"/>
                <a:ea typeface="Arial"/>
                <a:cs typeface="Arial"/>
                <a:sym typeface="Arial"/>
              </a:rPr>
              <a:t>La </a:t>
            </a:r>
            <a:r>
              <a:rPr lang="en-US" sz="1555" dirty="0" err="1">
                <a:solidFill>
                  <a:srgbClr val="000000"/>
                </a:solidFill>
                <a:latin typeface="Arial"/>
                <a:ea typeface="Arial"/>
                <a:cs typeface="Arial"/>
                <a:sym typeface="Arial"/>
              </a:rPr>
              <a:t>calidad</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pedagógica</a:t>
            </a:r>
            <a:r>
              <a:rPr lang="en-US" sz="1555" dirty="0">
                <a:solidFill>
                  <a:srgbClr val="000000"/>
                </a:solidFill>
                <a:latin typeface="Arial"/>
                <a:ea typeface="Arial"/>
                <a:cs typeface="Arial"/>
                <a:sym typeface="Arial"/>
              </a:rPr>
              <a:t> en la </a:t>
            </a:r>
            <a:r>
              <a:rPr lang="en-US" sz="1555" dirty="0" err="1">
                <a:solidFill>
                  <a:srgbClr val="000000"/>
                </a:solidFill>
                <a:latin typeface="Arial"/>
                <a:ea typeface="Arial"/>
                <a:cs typeface="Arial"/>
                <a:sym typeface="Arial"/>
              </a:rPr>
              <a:t>Institución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Educativa</a:t>
            </a:r>
            <a:r>
              <a:rPr lang="en-US" sz="1555" dirty="0">
                <a:solidFill>
                  <a:srgbClr val="000000"/>
                </a:solidFill>
                <a:latin typeface="Arial"/>
                <a:ea typeface="Arial"/>
                <a:cs typeface="Arial"/>
                <a:sym typeface="Arial"/>
              </a:rPr>
              <a:t> San Juan </a:t>
            </a:r>
            <a:r>
              <a:rPr lang="en-US" sz="1555" dirty="0" err="1">
                <a:solidFill>
                  <a:srgbClr val="000000"/>
                </a:solidFill>
                <a:latin typeface="Arial"/>
                <a:ea typeface="Arial"/>
                <a:cs typeface="Arial"/>
                <a:sym typeface="Arial"/>
              </a:rPr>
              <a:t>Bosco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depende</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gran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medida</a:t>
            </a:r>
            <a:r>
              <a:rPr lang="en-US" sz="1555" dirty="0">
                <a:solidFill>
                  <a:srgbClr val="000000"/>
                </a:solidFill>
                <a:latin typeface="Arial"/>
                <a:ea typeface="Arial"/>
                <a:cs typeface="Arial"/>
                <a:sym typeface="Arial"/>
              </a:rPr>
              <a:t> de un </a:t>
            </a:r>
            <a:r>
              <a:rPr lang="en-US" sz="1555" dirty="0" err="1">
                <a:solidFill>
                  <a:srgbClr val="000000"/>
                </a:solidFill>
                <a:latin typeface="Arial"/>
                <a:ea typeface="Arial"/>
                <a:cs typeface="Arial"/>
                <a:sym typeface="Arial"/>
              </a:rPr>
              <a:t>enfoque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basado</a:t>
            </a:r>
            <a:r>
              <a:rPr lang="en-US" sz="1555" dirty="0">
                <a:solidFill>
                  <a:srgbClr val="000000"/>
                </a:solidFill>
                <a:latin typeface="Arial"/>
                <a:ea typeface="Arial"/>
                <a:cs typeface="Arial"/>
                <a:sym typeface="Arial"/>
              </a:rPr>
              <a:t> en la </a:t>
            </a:r>
            <a:r>
              <a:rPr lang="en-US" sz="1555" dirty="0" err="1">
                <a:solidFill>
                  <a:srgbClr val="000000"/>
                </a:solidFill>
                <a:latin typeface="Arial"/>
                <a:ea typeface="Arial"/>
                <a:cs typeface="Arial"/>
                <a:sym typeface="Arial"/>
              </a:rPr>
              <a:t>pregunta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problémica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pues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ésta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orienta</a:t>
            </a:r>
            <a:r>
              <a:rPr lang="en-US" sz="1555" dirty="0">
                <a:solidFill>
                  <a:srgbClr val="000000"/>
                </a:solidFill>
                <a:latin typeface="Arial"/>
                <a:ea typeface="Arial"/>
                <a:cs typeface="Arial"/>
                <a:sym typeface="Arial"/>
              </a:rPr>
              <a:t> la </a:t>
            </a:r>
            <a:r>
              <a:rPr lang="en-US" sz="1555" dirty="0" err="1">
                <a:solidFill>
                  <a:srgbClr val="000000"/>
                </a:solidFill>
                <a:latin typeface="Arial"/>
                <a:ea typeface="Arial"/>
                <a:cs typeface="Arial"/>
                <a:sym typeface="Arial"/>
              </a:rPr>
              <a:t>apropiación</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lenguaje</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todas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sus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dimensiones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para</a:t>
            </a:r>
            <a:r>
              <a:rPr lang="en-US" sz="1555" dirty="0">
                <a:solidFill>
                  <a:srgbClr val="000000"/>
                </a:solidFill>
                <a:latin typeface="Arial"/>
                <a:ea typeface="Arial"/>
                <a:cs typeface="Arial"/>
                <a:sym typeface="Arial"/>
              </a:rPr>
              <a:t> el </a:t>
            </a:r>
            <a:r>
              <a:rPr lang="en-US" sz="1555" dirty="0" err="1">
                <a:solidFill>
                  <a:srgbClr val="000000"/>
                </a:solidFill>
                <a:latin typeface="Arial"/>
                <a:ea typeface="Arial"/>
                <a:cs typeface="Arial"/>
                <a:sym typeface="Arial"/>
              </a:rPr>
              <a:t>desarrollo</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conocimiento</a:t>
            </a:r>
            <a:r>
              <a:rPr lang="en-US" sz="1555" dirty="0">
                <a:solidFill>
                  <a:srgbClr val="000000"/>
                </a:solidFill>
                <a:latin typeface="Arial"/>
                <a:ea typeface="Arial"/>
                <a:cs typeface="Arial"/>
                <a:sym typeface="Arial"/>
              </a:rPr>
              <a:t> el maestro de </a:t>
            </a:r>
            <a:r>
              <a:rPr lang="en-US" sz="1555" dirty="0" err="1">
                <a:solidFill>
                  <a:srgbClr val="000000"/>
                </a:solidFill>
                <a:latin typeface="Arial"/>
                <a:ea typeface="Arial"/>
                <a:cs typeface="Arial"/>
                <a:sym typeface="Arial"/>
              </a:rPr>
              <a:t>lengua</a:t>
            </a:r>
            <a:r>
              <a:rPr lang="en-US" sz="1555" dirty="0">
                <a:solidFill>
                  <a:srgbClr val="000000"/>
                </a:solidFill>
                <a:latin typeface="Arial"/>
                <a:ea typeface="Arial"/>
                <a:cs typeface="Arial"/>
                <a:sym typeface="Arial"/>
              </a:rPr>
              <a:t> y </a:t>
            </a:r>
            <a:r>
              <a:rPr lang="en-US" sz="1555" dirty="0" err="1">
                <a:solidFill>
                  <a:srgbClr val="000000"/>
                </a:solidFill>
                <a:latin typeface="Arial"/>
                <a:ea typeface="Arial"/>
                <a:cs typeface="Arial"/>
                <a:sym typeface="Arial"/>
              </a:rPr>
              <a:t>literatura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necesita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potenciar</a:t>
            </a:r>
            <a:r>
              <a:rPr lang="en-US" sz="1555" dirty="0">
                <a:solidFill>
                  <a:srgbClr val="000000"/>
                </a:solidFill>
                <a:latin typeface="Arial"/>
                <a:ea typeface="Arial"/>
                <a:cs typeface="Arial"/>
                <a:sym typeface="Arial"/>
              </a:rPr>
              <a:t> el </a:t>
            </a:r>
            <a:r>
              <a:rPr lang="en-US" sz="1555" dirty="0" err="1">
                <a:solidFill>
                  <a:srgbClr val="000000"/>
                </a:solidFill>
                <a:latin typeface="Arial"/>
                <a:ea typeface="Arial"/>
                <a:cs typeface="Arial"/>
                <a:sym typeface="Arial"/>
              </a:rPr>
              <a:t>pensamiento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complejo</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las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estudiantes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mediante</a:t>
            </a:r>
            <a:r>
              <a:rPr lang="en-US" sz="1555" dirty="0">
                <a:solidFill>
                  <a:srgbClr val="000000"/>
                </a:solidFill>
                <a:latin typeface="Arial"/>
                <a:ea typeface="Arial"/>
                <a:cs typeface="Arial"/>
                <a:sym typeface="Arial"/>
              </a:rPr>
              <a:t> el </a:t>
            </a:r>
            <a:r>
              <a:rPr lang="en-US" sz="1555" dirty="0" err="1">
                <a:solidFill>
                  <a:srgbClr val="000000"/>
                </a:solidFill>
                <a:latin typeface="Arial"/>
                <a:ea typeface="Arial"/>
                <a:cs typeface="Arial"/>
                <a:sym typeface="Arial"/>
              </a:rPr>
              <a:t>fortalecimiento</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una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posición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crítica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analítica</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espacios</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reflexión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interlocución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interacción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recíproca</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permanente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investigación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sobre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problemas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afines</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esta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manera</a:t>
            </a:r>
            <a:r>
              <a:rPr lang="en-US" sz="1555" dirty="0">
                <a:solidFill>
                  <a:srgbClr val="000000"/>
                </a:solidFill>
                <a:latin typeface="Arial"/>
                <a:ea typeface="Arial"/>
                <a:cs typeface="Arial"/>
                <a:sym typeface="Arial"/>
              </a:rPr>
              <a:t>, el aula </a:t>
            </a:r>
            <a:r>
              <a:rPr lang="en-US" sz="1555" dirty="0" err="1">
                <a:solidFill>
                  <a:srgbClr val="000000"/>
                </a:solidFill>
                <a:latin typeface="Arial"/>
                <a:ea typeface="Arial"/>
                <a:cs typeface="Arial"/>
                <a:sym typeface="Arial"/>
              </a:rPr>
              <a:t>será</a:t>
            </a:r>
            <a:r>
              <a:rPr lang="en-US" sz="1555" dirty="0">
                <a:solidFill>
                  <a:srgbClr val="000000"/>
                </a:solidFill>
                <a:latin typeface="Arial"/>
                <a:ea typeface="Arial"/>
                <a:cs typeface="Arial"/>
                <a:sym typeface="Arial"/>
              </a:rPr>
              <a:t> un </a:t>
            </a:r>
            <a:r>
              <a:rPr lang="en-US" sz="1555" dirty="0" err="1">
                <a:solidFill>
                  <a:srgbClr val="000000"/>
                </a:solidFill>
                <a:latin typeface="Arial"/>
                <a:ea typeface="Arial"/>
                <a:cs typeface="Arial"/>
                <a:sym typeface="Arial"/>
              </a:rPr>
              <a:t>espacio</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donde</a:t>
            </a:r>
            <a:r>
              <a:rPr lang="en-US" sz="1555" dirty="0">
                <a:solidFill>
                  <a:srgbClr val="000000"/>
                </a:solidFill>
                <a:latin typeface="Arial"/>
                <a:ea typeface="Arial"/>
                <a:cs typeface="Arial"/>
                <a:sym typeface="Arial"/>
              </a:rPr>
              <a:t> se </a:t>
            </a:r>
            <a:r>
              <a:rPr lang="en-US" sz="1555" dirty="0" err="1">
                <a:solidFill>
                  <a:srgbClr val="000000"/>
                </a:solidFill>
                <a:latin typeface="Arial"/>
                <a:ea typeface="Arial"/>
                <a:cs typeface="Arial"/>
                <a:sym typeface="Arial"/>
              </a:rPr>
              <a:t>permita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interpretar</a:t>
            </a:r>
            <a:r>
              <a:rPr lang="en-US" sz="1555" dirty="0">
                <a:solidFill>
                  <a:srgbClr val="000000"/>
                </a:solidFill>
                <a:latin typeface="Arial"/>
                <a:ea typeface="Arial"/>
                <a:cs typeface="Arial"/>
                <a:sym typeface="Arial"/>
              </a:rPr>
              <a:t> y </a:t>
            </a:r>
            <a:r>
              <a:rPr lang="en-US" sz="1555" dirty="0" err="1">
                <a:solidFill>
                  <a:srgbClr val="000000"/>
                </a:solidFill>
                <a:latin typeface="Arial"/>
                <a:ea typeface="Arial"/>
                <a:cs typeface="Arial"/>
                <a:sym typeface="Arial"/>
              </a:rPr>
              <a:t>argumentar</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visiones</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mundo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que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nutran</a:t>
            </a:r>
            <a:r>
              <a:rPr lang="en-US" sz="1555" dirty="0">
                <a:solidFill>
                  <a:srgbClr val="000000"/>
                </a:solidFill>
                <a:latin typeface="Arial"/>
                <a:ea typeface="Arial"/>
                <a:cs typeface="Arial"/>
                <a:sym typeface="Arial"/>
              </a:rPr>
              <a:t> la </a:t>
            </a:r>
            <a:r>
              <a:rPr lang="en-US" sz="1555" dirty="0" err="1">
                <a:solidFill>
                  <a:srgbClr val="000000"/>
                </a:solidFill>
                <a:latin typeface="Arial"/>
                <a:ea typeface="Arial"/>
                <a:cs typeface="Arial"/>
                <a:sym typeface="Arial"/>
              </a:rPr>
              <a:t>acción</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educativa</a:t>
            </a:r>
            <a:r>
              <a:rPr lang="en-US" sz="1555" dirty="0">
                <a:solidFill>
                  <a:srgbClr val="000000"/>
                </a:solidFill>
                <a:latin typeface="Arial"/>
                <a:ea typeface="Arial"/>
                <a:cs typeface="Arial"/>
                <a:sym typeface="Arial"/>
              </a:rPr>
              <a:t> y la </a:t>
            </a:r>
            <a:r>
              <a:rPr lang="en-US" sz="1555" dirty="0" err="1">
                <a:solidFill>
                  <a:srgbClr val="000000"/>
                </a:solidFill>
                <a:latin typeface="Arial"/>
                <a:ea typeface="Arial"/>
                <a:cs typeface="Arial"/>
                <a:sym typeface="Arial"/>
              </a:rPr>
              <a:t>práctica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pedagógica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acompañando</a:t>
            </a:r>
            <a:r>
              <a:rPr lang="en-US" sz="1555" dirty="0">
                <a:solidFill>
                  <a:srgbClr val="000000"/>
                </a:solidFill>
                <a:latin typeface="Arial"/>
                <a:ea typeface="Arial"/>
                <a:cs typeface="Arial"/>
                <a:sym typeface="Arial"/>
              </a:rPr>
              <a:t> a </a:t>
            </a:r>
            <a:r>
              <a:rPr lang="en-US" sz="1555" dirty="0" err="1">
                <a:solidFill>
                  <a:srgbClr val="000000"/>
                </a:solidFill>
                <a:latin typeface="Arial"/>
                <a:ea typeface="Arial"/>
                <a:cs typeface="Arial"/>
                <a:sym typeface="Arial"/>
              </a:rPr>
              <a:t>las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estudiantes</a:t>
            </a:r>
            <a:r>
              <a:rPr lang="en-US" sz="1555" dirty="0">
                <a:solidFill>
                  <a:srgbClr val="000000"/>
                </a:solidFill>
                <a:latin typeface="Arial"/>
                <a:ea typeface="Arial"/>
                <a:cs typeface="Arial"/>
                <a:sym typeface="Arial"/>
              </a:rPr>
              <a:t> en el </a:t>
            </a:r>
            <a:r>
              <a:rPr lang="en-US" sz="1555" dirty="0" err="1">
                <a:solidFill>
                  <a:srgbClr val="000000"/>
                </a:solidFill>
                <a:latin typeface="Arial"/>
                <a:ea typeface="Arial"/>
                <a:cs typeface="Arial"/>
                <a:sym typeface="Arial"/>
              </a:rPr>
              <a:t>proceso</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socialización</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conocimiento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humanístico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enfocado</a:t>
            </a:r>
            <a:r>
              <a:rPr lang="en-US" sz="1555" dirty="0">
                <a:solidFill>
                  <a:srgbClr val="000000"/>
                </a:solidFill>
                <a:latin typeface="Arial"/>
                <a:ea typeface="Arial"/>
                <a:cs typeface="Arial"/>
                <a:sym typeface="Arial"/>
              </a:rPr>
              <a:t> en un </a:t>
            </a:r>
            <a:r>
              <a:rPr lang="en-US" sz="1555" dirty="0" err="1">
                <a:solidFill>
                  <a:srgbClr val="000000"/>
                </a:solidFill>
                <a:latin typeface="Arial"/>
                <a:ea typeface="Arial"/>
                <a:cs typeface="Arial"/>
                <a:sym typeface="Arial"/>
              </a:rPr>
              <a:t>aprendizaje</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más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significativo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Estamos</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acuerdo</a:t>
            </a:r>
            <a:r>
              <a:rPr lang="en-US" sz="1555" dirty="0">
                <a:solidFill>
                  <a:srgbClr val="000000"/>
                </a:solidFill>
                <a:latin typeface="Arial"/>
                <a:ea typeface="Arial"/>
                <a:cs typeface="Arial"/>
                <a:sym typeface="Arial"/>
              </a:rPr>
              <a:t> con José </a:t>
            </a:r>
            <a:r>
              <a:rPr lang="en-US" sz="1555" dirty="0" err="1">
                <a:solidFill>
                  <a:srgbClr val="000000"/>
                </a:solidFill>
                <a:latin typeface="Arial"/>
                <a:ea typeface="Arial"/>
                <a:cs typeface="Arial"/>
                <a:sym typeface="Arial"/>
              </a:rPr>
              <a:t>Arreola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cuando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plantea</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Todo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individuo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está</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potencialmente</a:t>
            </a:r>
            <a:r>
              <a:rPr lang="en-US" sz="1555" dirty="0">
                <a:solidFill>
                  <a:srgbClr val="000000"/>
                </a:solidFill>
                <a:latin typeface="Arial"/>
                <a:ea typeface="Arial"/>
                <a:cs typeface="Arial"/>
                <a:sym typeface="Arial"/>
              </a:rPr>
              <a:t> en </a:t>
            </a:r>
            <a:r>
              <a:rPr lang="en-US" sz="1555" dirty="0" err="1">
                <a:solidFill>
                  <a:srgbClr val="000000"/>
                </a:solidFill>
                <a:latin typeface="Arial"/>
                <a:ea typeface="Arial"/>
                <a:cs typeface="Arial"/>
                <a:sym typeface="Arial"/>
              </a:rPr>
              <a:t>capacidad</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penetrar</a:t>
            </a:r>
            <a:r>
              <a:rPr lang="en-US" sz="1555" dirty="0">
                <a:solidFill>
                  <a:srgbClr val="000000"/>
                </a:solidFill>
                <a:latin typeface="Arial"/>
                <a:ea typeface="Arial"/>
                <a:cs typeface="Arial"/>
                <a:sym typeface="Arial"/>
              </a:rPr>
              <a:t> los </a:t>
            </a:r>
            <a:r>
              <a:rPr lang="en-US" sz="1555" dirty="0" err="1">
                <a:solidFill>
                  <a:srgbClr val="000000"/>
                </a:solidFill>
                <a:latin typeface="Arial"/>
                <a:ea typeface="Arial"/>
                <a:cs typeface="Arial"/>
                <a:sym typeface="Arial"/>
              </a:rPr>
              <a:t>universos</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complejos</a:t>
            </a:r>
            <a:r>
              <a:rPr lang="en-US" sz="1555" dirty="0">
                <a:solidFill>
                  <a:srgbClr val="000000"/>
                </a:solidFill>
                <a:latin typeface="Arial"/>
                <a:ea typeface="Arial"/>
                <a:cs typeface="Arial"/>
                <a:sym typeface="Arial"/>
              </a:rPr>
              <a:t> del </a:t>
            </a:r>
            <a:r>
              <a:rPr lang="en-US" sz="1555" dirty="0" err="1">
                <a:solidFill>
                  <a:srgbClr val="000000"/>
                </a:solidFill>
                <a:latin typeface="Arial"/>
                <a:ea typeface="Arial"/>
                <a:cs typeface="Arial"/>
                <a:sym typeface="Arial"/>
              </a:rPr>
              <a:t>conocimiento</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si</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tiene</a:t>
            </a:r>
            <a:r>
              <a:rPr lang="en-US" sz="1555" dirty="0">
                <a:solidFill>
                  <a:srgbClr val="000000"/>
                </a:solidFill>
                <a:latin typeface="Arial"/>
                <a:ea typeface="Arial"/>
                <a:cs typeface="Arial"/>
                <a:sym typeface="Arial"/>
              </a:rPr>
              <a:t> la “</a:t>
            </a:r>
            <a:r>
              <a:rPr lang="en-US" sz="1555" dirty="0" err="1">
                <a:solidFill>
                  <a:srgbClr val="000000"/>
                </a:solidFill>
                <a:latin typeface="Arial"/>
                <a:ea typeface="Arial"/>
                <a:cs typeface="Arial"/>
                <a:sym typeface="Arial"/>
              </a:rPr>
              <a:t>voluntad</a:t>
            </a:r>
            <a:r>
              <a:rPr lang="en-US" sz="1555" dirty="0">
                <a:solidFill>
                  <a:srgbClr val="000000"/>
                </a:solidFill>
                <a:latin typeface="Arial"/>
                <a:ea typeface="Arial"/>
                <a:cs typeface="Arial"/>
                <a:sym typeface="Arial"/>
              </a:rPr>
              <a:t> </a:t>
            </a:r>
            <a:r>
              <a:rPr lang="en-US" sz="1555" dirty="0" err="1">
                <a:solidFill>
                  <a:srgbClr val="000000"/>
                </a:solidFill>
                <a:latin typeface="Arial"/>
                <a:ea typeface="Arial"/>
                <a:cs typeface="Arial"/>
                <a:sym typeface="Arial"/>
              </a:rPr>
              <a:t>libre</a:t>
            </a:r>
            <a:r>
              <a:rPr lang="en-US" sz="1555" dirty="0">
                <a:solidFill>
                  <a:srgbClr val="000000"/>
                </a:solidFill>
                <a:latin typeface="Arial"/>
                <a:ea typeface="Arial"/>
                <a:cs typeface="Arial"/>
                <a:sym typeface="Arial"/>
              </a:rPr>
              <a:t>” de </a:t>
            </a:r>
            <a:r>
              <a:rPr lang="en-US" sz="1555" dirty="0" err="1">
                <a:solidFill>
                  <a:srgbClr val="000000"/>
                </a:solidFill>
                <a:latin typeface="Arial"/>
                <a:ea typeface="Arial"/>
                <a:cs typeface="Arial"/>
                <a:sym typeface="Arial"/>
              </a:rPr>
              <a:t>indagar</a:t>
            </a:r>
            <a:r>
              <a:rPr lang="en-US" sz="1555" dirty="0">
                <a:solidFill>
                  <a:srgbClr val="000000"/>
                </a:solidFill>
                <a:latin typeface="Arial"/>
                <a:ea typeface="Arial"/>
                <a:cs typeface="Arial"/>
                <a:sym typeface="Arial"/>
              </a:rPr>
              <a:t> y de </a:t>
            </a:r>
            <a:r>
              <a:rPr lang="en-US" sz="1555" dirty="0" err="1">
                <a:solidFill>
                  <a:srgbClr val="000000"/>
                </a:solidFill>
                <a:latin typeface="Arial"/>
                <a:ea typeface="Arial"/>
                <a:cs typeface="Arial"/>
                <a:sym typeface="Arial"/>
              </a:rPr>
              <a:t>descubrir</a:t>
            </a:r>
            <a:r>
              <a:rPr lang="en-US" sz="1555" dirty="0">
                <a:solidFill>
                  <a:srgbClr val="000000"/>
                </a:solidFill>
                <a:latin typeface="Arial"/>
                <a:ea typeface="Arial"/>
                <a:cs typeface="Arial"/>
                <a:sym typeface="Arial"/>
              </a:rPr>
              <a:t>”. </a:t>
            </a:r>
          </a:p>
          <a:p>
            <a:endParaRPr dirty="0"/>
          </a:p>
          <a:p>
            <a:endParaRPr dirty="0"/>
          </a:p>
        </p:txBody>
      </p:sp>
      <p:sp>
        <p:nvSpPr>
          <p:cNvPr id="23" name="Shape 23"/>
          <p:cNvSpPr/>
          <p:nvPr/>
        </p:nvSpPr>
        <p:spPr>
          <a:xfrm>
            <a:off x="465650" y="275150"/>
            <a:ext cx="9228650" cy="1471074"/>
          </a:xfrm>
          <a:prstGeom prst="rect">
            <a:avLst/>
          </a:prstGeom>
          <a:blipFill>
            <a:blip r:embed="rId6"/>
            <a:stretch>
              <a:fillRect/>
            </a:stretch>
          </a:blipFill>
        </p:spPr>
      </p:sp>
      <p:sp>
        <p:nvSpPr>
          <p:cNvPr id="24" name="Shape 24"/>
          <p:cNvSpPr txBox="1"/>
          <p:nvPr/>
        </p:nvSpPr>
        <p:spPr>
          <a:xfrm>
            <a:off x="1689800" y="289275"/>
            <a:ext cx="5480750" cy="1037499"/>
          </a:xfrm>
          <a:prstGeom prst="rect">
            <a:avLst/>
          </a:prstGeom>
        </p:spPr>
        <p:txBody>
          <a:bodyPr lIns="38100" tIns="38100" rIns="38100" bIns="38100" anchor="ctr" anchorCtr="0">
            <a:spAutoFit/>
          </a:bodyPr>
          <a:lstStyle/>
          <a:p>
            <a:pPr marL="0" marR="0" indent="0" algn="ctr" rtl="0">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rtl="0">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25" name="Shape 25"/>
          <p:cNvSpPr txBox="1"/>
          <p:nvPr/>
        </p:nvSpPr>
        <p:spPr>
          <a:xfrm>
            <a:off x="7140225" y="6175"/>
            <a:ext cx="2257700" cy="737349"/>
          </a:xfrm>
          <a:prstGeom prst="rect">
            <a:avLst/>
          </a:prstGeom>
        </p:spPr>
        <p:txBody>
          <a:bodyPr lIns="38100" tIns="38100" rIns="38100" bIns="38100" anchor="b" anchorCtr="0">
            <a:spAutoFit/>
          </a:bodyPr>
          <a:lstStyle/>
          <a:p>
            <a:pPr marL="0" marR="0" indent="0" algn="l" rtl="0">
              <a:lnSpc>
                <a:spcPct val="100000"/>
              </a:lnSpc>
              <a:spcBef>
                <a:spcPts val="0"/>
              </a:spcBef>
              <a:spcAft>
                <a:spcPts val="0"/>
              </a:spcAft>
              <a:buNone/>
            </a:pPr>
            <a:r>
              <a:rPr lang="en-US" sz="1333" b="1">
                <a:solidFill>
                  <a:srgbClr val="000000"/>
                </a:solidFill>
                <a:latin typeface="Arial"/>
                <a:ea typeface="Arial"/>
                <a:cs typeface="Arial"/>
                <a:sym typeface="Arial"/>
              </a:rPr>
              <a:t>CODIGO: </a:t>
            </a:r>
            <a:r>
              <a:rPr lang="en-US" sz="1333" b="1">
                <a:solidFill>
                  <a:srgbClr val="000000"/>
                </a:solidFill>
                <a:latin typeface="Times New Roman"/>
                <a:ea typeface="Times New Roman"/>
                <a:cs typeface="Times New Roman"/>
                <a:sym typeface="Times New Roman"/>
              </a:rPr>
              <a:t>FE-03   V ERS.2</a:t>
            </a:r>
            <a:r>
              <a:rPr lang="en-US" sz="1066" b="0">
                <a:solidFill>
                  <a:srgbClr val="000000"/>
                </a:solidFill>
                <a:latin typeface="Times New Roman"/>
                <a:ea typeface="Times New Roman"/>
                <a:cs typeface="Times New Roman"/>
                <a:sym typeface="Times New Roman"/>
              </a:rPr>
              <a:t> </a:t>
            </a:r>
          </a:p>
        </p:txBody>
      </p:sp>
      <p:sp>
        <p:nvSpPr>
          <p:cNvPr id="26" name="Shape 26"/>
          <p:cNvSpPr txBox="1"/>
          <p:nvPr/>
        </p:nvSpPr>
        <p:spPr>
          <a:xfrm>
            <a:off x="7193125" y="769050"/>
            <a:ext cx="2517399" cy="557724"/>
          </a:xfrm>
          <a:prstGeom prst="rect">
            <a:avLst/>
          </a:prstGeom>
        </p:spPr>
        <p:txBody>
          <a:bodyPr lIns="38100" tIns="38100" rIns="38100" bIns="38100" anchor="b" anchorCtr="0">
            <a:spAutoFit/>
          </a:bodyPr>
          <a:lstStyle/>
          <a:p>
            <a:pPr marL="0" marR="0" indent="0" algn="l" rtl="0">
              <a:lnSpc>
                <a:spcPct val="100000"/>
              </a:lnSpc>
              <a:spcBef>
                <a:spcPts val="0"/>
              </a:spcBef>
              <a:spcAft>
                <a:spcPts val="0"/>
              </a:spcAft>
              <a:buNone/>
            </a:pPr>
            <a:r>
              <a:rPr lang="en-US" sz="1066" b="0" i="0">
                <a:solidFill>
                  <a:srgbClr val="000000"/>
                </a:solidFill>
                <a:latin typeface="Arial"/>
                <a:ea typeface="Arial"/>
                <a:cs typeface="Arial"/>
                <a:sym typeface="Arial"/>
              </a:rPr>
              <a:t>FECHA DE APROBACIÓN: 08-19-09</a:t>
            </a:r>
          </a:p>
        </p:txBody>
      </p:sp>
      <p:sp>
        <p:nvSpPr>
          <p:cNvPr id="27" name="Shape 27"/>
          <p:cNvSpPr txBox="1"/>
          <p:nvPr/>
        </p:nvSpPr>
        <p:spPr>
          <a:xfrm>
            <a:off x="1689800" y="1250575"/>
            <a:ext cx="5480750" cy="55772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28" name="Shape 28"/>
          <p:cNvSpPr txBox="1"/>
          <p:nvPr/>
        </p:nvSpPr>
        <p:spPr>
          <a:xfrm>
            <a:off x="7193125" y="1250575"/>
            <a:ext cx="2517399" cy="557724"/>
          </a:xfrm>
          <a:prstGeom prst="rect">
            <a:avLst/>
          </a:prstGeom>
        </p:spPr>
        <p:txBody>
          <a:bodyPr lIns="38100" tIns="38100" rIns="38100" bIns="38100" anchor="b" anchorCtr="0">
            <a:spAutoFit/>
          </a:bodyPr>
          <a:lstStyle/>
          <a:p>
            <a:pPr marL="0" marR="0" indent="0" algn="l" rtl="0">
              <a:lnSpc>
                <a:spcPct val="100000"/>
              </a:lnSpc>
              <a:spcBef>
                <a:spcPts val="0"/>
              </a:spcBef>
              <a:spcAft>
                <a:spcPts val="0"/>
              </a:spcAft>
              <a:buNone/>
            </a:pPr>
            <a:r>
              <a:rPr lang="en-US" sz="1066">
                <a:solidFill>
                  <a:srgbClr val="000000"/>
                </a:solidFill>
                <a:latin typeface="Arial"/>
                <a:ea typeface="Arial"/>
                <a:cs typeface="Arial"/>
                <a:sym typeface="Arial"/>
              </a:rPr>
              <a:t>APROBÓ: BLANCA LISBENIA BENITEZ</a:t>
            </a:r>
            <a:r>
              <a:rPr lang="en-US" sz="1066">
                <a:solidFill>
                  <a:srgbClr val="000000"/>
                </a:solidFill>
                <a:latin typeface="Times New Roman"/>
                <a:ea typeface="Times New Roman"/>
                <a:cs typeface="Times New Roman"/>
                <a:sym typeface="Times New Roman"/>
              </a:rPr>
              <a:t>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18"/>
        <p:cNvGrpSpPr/>
        <p:nvPr/>
      </p:nvGrpSpPr>
      <p:grpSpPr>
        <a:xfrm>
          <a:off x="0" y="0"/>
          <a:ext cx="0" cy="0"/>
          <a:chOff x="0" y="0"/>
          <a:chExt cx="0" cy="0"/>
        </a:xfrm>
      </p:grpSpPr>
      <p:sp>
        <p:nvSpPr>
          <p:cNvPr id="119" name="Shape 119"/>
          <p:cNvSpPr/>
          <p:nvPr/>
        </p:nvSpPr>
        <p:spPr>
          <a:xfrm>
            <a:off x="254000" y="1788575"/>
            <a:ext cx="9525000" cy="5376324"/>
          </a:xfrm>
          <a:prstGeom prst="rect">
            <a:avLst/>
          </a:prstGeom>
          <a:blipFill>
            <a:blip r:embed="rId4"/>
            <a:stretch>
              <a:fillRect/>
            </a:stretch>
          </a:blipFill>
        </p:spPr>
      </p:sp>
      <p:sp>
        <p:nvSpPr>
          <p:cNvPr id="120" name="Shape 120"/>
          <p:cNvSpPr txBox="1"/>
          <p:nvPr/>
        </p:nvSpPr>
        <p:spPr>
          <a:xfrm>
            <a:off x="381000" y="1860900"/>
            <a:ext cx="9355999" cy="53302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HISTORIA DEL SABER ESPECÍFICO</a:t>
            </a:r>
          </a:p>
          <a:p>
            <a:endParaRPr/>
          </a:p>
        </p:txBody>
      </p:sp>
      <p:sp>
        <p:nvSpPr>
          <p:cNvPr id="121" name="Shape 121"/>
          <p:cNvSpPr txBox="1"/>
          <p:nvPr/>
        </p:nvSpPr>
        <p:spPr>
          <a:xfrm>
            <a:off x="381000" y="2420050"/>
            <a:ext cx="9355999" cy="474872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u="sng">
                <a:solidFill>
                  <a:srgbClr val="000000"/>
                </a:solidFill>
                <a:latin typeface="Arial"/>
                <a:ea typeface="Arial"/>
                <a:cs typeface="Arial"/>
                <a:sym typeface="Arial"/>
              </a:rPr>
              <a:t>INGLES</a:t>
            </a:r>
          </a:p>
          <a:p>
            <a:endParaRPr/>
          </a:p>
          <a:p>
            <a:pPr marL="0" marR="0" indent="0" algn="l">
              <a:lnSpc>
                <a:spcPct val="120312"/>
              </a:lnSpc>
              <a:spcBef>
                <a:spcPts val="0"/>
              </a:spcBef>
              <a:spcAft>
                <a:spcPts val="0"/>
              </a:spcAft>
              <a:buNone/>
            </a:pPr>
            <a:r>
              <a:rPr lang="en-US" sz="1777">
                <a:solidFill>
                  <a:srgbClr val="000000"/>
                </a:solidFill>
                <a:latin typeface="Arial"/>
                <a:ea typeface="Arial"/>
                <a:cs typeface="Arial"/>
                <a:sym typeface="Arial"/>
              </a:rPr>
              <a:t>El inglés desciende de la lengua que hablaban las tribus germánicas, frisios, anglos, sajones y jutos, que emigraron a la tierra que más tarde sería conocida como Inglaterra. En el año 449 aproximadamente, de acuerdo con las crónicas anglosajonas. Los invasores germanos dominaron a los habitantes originales de habla celta, cuyas lenguas permanecieron durante mucho tiempo en Escocia, Gales, Cornualles e Irlanda. Los dialectos que hablaban los invasores germanos formaron lo que llamamos, inglés antiguo.</a:t>
            </a:r>
          </a:p>
          <a:p>
            <a:endParaRPr/>
          </a:p>
          <a:p>
            <a:pPr marL="0" marR="0" indent="0" algn="l">
              <a:lnSpc>
                <a:spcPct val="120312"/>
              </a:lnSpc>
              <a:spcBef>
                <a:spcPts val="0"/>
              </a:spcBef>
              <a:spcAft>
                <a:spcPts val="0"/>
              </a:spcAft>
              <a:buNone/>
            </a:pPr>
            <a:r>
              <a:rPr lang="en-US" sz="1777">
                <a:solidFill>
                  <a:srgbClr val="000000"/>
                </a:solidFill>
                <a:latin typeface="Arial"/>
                <a:ea typeface="Arial"/>
                <a:cs typeface="Arial"/>
                <a:sym typeface="Arial"/>
              </a:rPr>
              <a:t>Los reinos de Inglaterra hablaron sólo francés durante los 300 años posteriores a la Conquista Normanda (1066). Por lo que gran cantidad de palabras francesas quedaron en el inglés antiguo, también perdió muchas inflexiones, el resultado de estos cambios fue el inglés medio. En el año 1500, aproximadamente, el gran desplazamiento vocálico transformó el inglés medio en inglés moderno. </a:t>
            </a:r>
          </a:p>
          <a:p>
            <a:pPr marL="0" marR="0" indent="0" algn="l">
              <a:lnSpc>
                <a:spcPct val="120312"/>
              </a:lnSpc>
              <a:spcBef>
                <a:spcPts val="0"/>
              </a:spcBef>
              <a:spcAft>
                <a:spcPts val="0"/>
              </a:spcAft>
              <a:buNone/>
            </a:pPr>
            <a:r>
              <a:rPr lang="en-US" sz="1777">
                <a:solidFill>
                  <a:srgbClr val="000000"/>
                </a:solidFill>
                <a:latin typeface="Arial"/>
                <a:ea typeface="Arial"/>
                <a:cs typeface="Arial"/>
                <a:sym typeface="Arial"/>
              </a:rPr>
              <a:t>Las obras más famosas que nos ha dejado el inglés antiguo y medio son: Beowulf y Los cuentos de Canterbury de Geoffrey Chaucer. </a:t>
            </a:r>
          </a:p>
          <a:p>
            <a:endParaRPr/>
          </a:p>
        </p:txBody>
      </p:sp>
      <p:sp>
        <p:nvSpPr>
          <p:cNvPr id="122" name="Shape 122"/>
          <p:cNvSpPr/>
          <p:nvPr/>
        </p:nvSpPr>
        <p:spPr>
          <a:xfrm>
            <a:off x="423325" y="603225"/>
            <a:ext cx="9398000" cy="1143000"/>
          </a:xfrm>
          <a:prstGeom prst="rect">
            <a:avLst/>
          </a:prstGeom>
          <a:blipFill>
            <a:blip r:embed="rId5"/>
            <a:stretch>
              <a:fillRect/>
            </a:stretch>
          </a:blipFill>
        </p:spPr>
      </p:sp>
      <p:sp>
        <p:nvSpPr>
          <p:cNvPr id="123" name="Shape 123"/>
          <p:cNvSpPr txBox="1"/>
          <p:nvPr/>
        </p:nvSpPr>
        <p:spPr>
          <a:xfrm>
            <a:off x="1675675" y="610300"/>
            <a:ext cx="5577749" cy="80114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124" name="Shape 124"/>
          <p:cNvSpPr txBox="1"/>
          <p:nvPr/>
        </p:nvSpPr>
        <p:spPr>
          <a:xfrm>
            <a:off x="7276025" y="610300"/>
            <a:ext cx="2563275" cy="397225"/>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125" name="Shape 125"/>
          <p:cNvSpPr txBox="1"/>
          <p:nvPr/>
        </p:nvSpPr>
        <p:spPr>
          <a:xfrm>
            <a:off x="7276025" y="931325"/>
            <a:ext cx="2563275" cy="4801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126" name="Shape 126"/>
          <p:cNvSpPr txBox="1"/>
          <p:nvPr/>
        </p:nvSpPr>
        <p:spPr>
          <a:xfrm>
            <a:off x="1675675" y="1335250"/>
            <a:ext cx="5577749" cy="471300"/>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127" name="Shape 127"/>
          <p:cNvSpPr txBox="1"/>
          <p:nvPr/>
        </p:nvSpPr>
        <p:spPr>
          <a:xfrm>
            <a:off x="7276025" y="1335250"/>
            <a:ext cx="2563275" cy="471300"/>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31"/>
        <p:cNvGrpSpPr/>
        <p:nvPr/>
      </p:nvGrpSpPr>
      <p:grpSpPr>
        <a:xfrm>
          <a:off x="0" y="0"/>
          <a:ext cx="0" cy="0"/>
          <a:chOff x="0" y="0"/>
          <a:chExt cx="0" cy="0"/>
        </a:xfrm>
      </p:grpSpPr>
      <p:sp>
        <p:nvSpPr>
          <p:cNvPr id="132" name="Shape 132"/>
          <p:cNvSpPr/>
          <p:nvPr/>
        </p:nvSpPr>
        <p:spPr>
          <a:xfrm>
            <a:off x="423325" y="677325"/>
            <a:ext cx="9228650" cy="973649"/>
          </a:xfrm>
          <a:prstGeom prst="rect">
            <a:avLst/>
          </a:prstGeom>
          <a:blipFill>
            <a:blip r:embed="rId4"/>
            <a:stretch>
              <a:fillRect/>
            </a:stretch>
          </a:blipFill>
        </p:spPr>
      </p:sp>
      <p:sp>
        <p:nvSpPr>
          <p:cNvPr id="133" name="Shape 133"/>
          <p:cNvSpPr txBox="1"/>
          <p:nvPr/>
        </p:nvSpPr>
        <p:spPr>
          <a:xfrm>
            <a:off x="1792100" y="689675"/>
            <a:ext cx="5378449" cy="700757"/>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134" name="Shape 134"/>
          <p:cNvSpPr txBox="1"/>
          <p:nvPr/>
        </p:nvSpPr>
        <p:spPr>
          <a:xfrm>
            <a:off x="7193125" y="689675"/>
            <a:ext cx="2473325" cy="2790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135" name="Shape 135"/>
          <p:cNvSpPr txBox="1"/>
          <p:nvPr/>
        </p:nvSpPr>
        <p:spPr>
          <a:xfrm>
            <a:off x="7193125" y="892525"/>
            <a:ext cx="2473325" cy="448375"/>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136" name="Shape 136"/>
          <p:cNvSpPr txBox="1"/>
          <p:nvPr/>
        </p:nvSpPr>
        <p:spPr>
          <a:xfrm>
            <a:off x="1792100" y="1264700"/>
            <a:ext cx="5378449" cy="46553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137" name="Shape 137"/>
          <p:cNvSpPr txBox="1"/>
          <p:nvPr/>
        </p:nvSpPr>
        <p:spPr>
          <a:xfrm>
            <a:off x="7193125" y="1264700"/>
            <a:ext cx="2473325" cy="450125"/>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138" name="Shape 138"/>
          <p:cNvSpPr/>
          <p:nvPr/>
        </p:nvSpPr>
        <p:spPr>
          <a:xfrm>
            <a:off x="423325" y="687900"/>
            <a:ext cx="9249824" cy="6498149"/>
          </a:xfrm>
          <a:prstGeom prst="rect">
            <a:avLst/>
          </a:prstGeom>
          <a:blipFill>
            <a:blip r:embed="rId5"/>
            <a:stretch>
              <a:fillRect/>
            </a:stretch>
          </a:blipFill>
        </p:spPr>
      </p:sp>
      <p:sp>
        <p:nvSpPr>
          <p:cNvPr id="139" name="Shape 139"/>
          <p:cNvSpPr txBox="1"/>
          <p:nvPr/>
        </p:nvSpPr>
        <p:spPr>
          <a:xfrm>
            <a:off x="541500" y="1829150"/>
            <a:ext cx="9084375" cy="9898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HISTORIA DEL SABER ESPECÍFICO</a:t>
            </a:r>
          </a:p>
          <a:p>
            <a:endParaRPr/>
          </a:p>
        </p:txBody>
      </p:sp>
      <p:sp>
        <p:nvSpPr>
          <p:cNvPr id="140" name="Shape 140"/>
          <p:cNvSpPr txBox="1"/>
          <p:nvPr/>
        </p:nvSpPr>
        <p:spPr>
          <a:xfrm>
            <a:off x="541500" y="2845150"/>
            <a:ext cx="9084375" cy="4343024"/>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u="sng">
                <a:solidFill>
                  <a:srgbClr val="000000"/>
                </a:solidFill>
                <a:latin typeface="Arial"/>
                <a:ea typeface="Arial"/>
                <a:cs typeface="Arial"/>
                <a:sym typeface="Arial"/>
              </a:rPr>
              <a:t>INGLÉS</a:t>
            </a:r>
          </a:p>
          <a:p>
            <a:endParaRPr/>
          </a:p>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El inglés moderno empieza a tomar más fuerza en la época de William Shakespeare. Muchos estudiosos lo dividen en: inglés moderno e inglés moderno tardío de 1800 aproximadamente, relacionándolo con las conquistas británicas de gran parte del mundo, dada la influencia que recibió de las lenguas de los nativos. </a:t>
            </a:r>
          </a:p>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
            </a:r>
            <a:br>
              <a:rPr lang="en-US" sz="2000">
                <a:solidFill>
                  <a:srgbClr val="000000"/>
                </a:solidFill>
                <a:latin typeface="Arial"/>
                <a:ea typeface="Arial"/>
                <a:cs typeface="Arial"/>
                <a:sym typeface="Arial"/>
              </a:rPr>
            </a:br>
            <a:r>
              <a:rPr lang="en-US" sz="2000">
                <a:solidFill>
                  <a:srgbClr val="000000"/>
                </a:solidFill>
                <a:latin typeface="Arial"/>
                <a:ea typeface="Arial"/>
                <a:cs typeface="Arial"/>
                <a:sym typeface="Arial"/>
              </a:rPr>
              <a:t>Muchas palabras nuevas entraron en el inglés, de forma directa o indirecta a partir de siglo XVI, debido al contacto que los británicos tuvieron con pueblos de todo el mundo y al renacimiento del estudio de los clásicos. También se crearon nuevas palabras o neologismos. Shakespeare creó más de 1600. Este proceso ha aumentado notablemente en la era moderna. </a:t>
            </a:r>
          </a:p>
          <a:p>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44"/>
        <p:cNvGrpSpPr/>
        <p:nvPr/>
      </p:nvGrpSpPr>
      <p:grpSpPr>
        <a:xfrm>
          <a:off x="0" y="0"/>
          <a:ext cx="0" cy="0"/>
          <a:chOff x="0" y="0"/>
          <a:chExt cx="0" cy="0"/>
        </a:xfrm>
      </p:grpSpPr>
      <p:sp>
        <p:nvSpPr>
          <p:cNvPr id="145" name="Shape 145"/>
          <p:cNvSpPr txBox="1"/>
          <p:nvPr/>
        </p:nvSpPr>
        <p:spPr>
          <a:xfrm>
            <a:off x="610300" y="1829150"/>
            <a:ext cx="9015574" cy="5002725"/>
          </a:xfrm>
          <a:prstGeom prst="rect">
            <a:avLst/>
          </a:prstGeom>
        </p:spPr>
        <p:txBody>
          <a:bodyPr lIns="38100" tIns="38100" rIns="38100" bIns="38100" anchor="t"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Humanidades </a:t>
            </a:r>
          </a:p>
          <a:p>
            <a:endParaRPr/>
          </a:p>
          <a:p>
            <a:pPr marL="0" marR="0" indent="0" algn="ctr">
              <a:lnSpc>
                <a:spcPct val="119921"/>
              </a:lnSpc>
              <a:spcBef>
                <a:spcPts val="635"/>
              </a:spcBef>
              <a:spcAft>
                <a:spcPts val="0"/>
              </a:spcAft>
              <a:buNone/>
            </a:pPr>
            <a:r>
              <a:rPr lang="en-US" sz="3555">
                <a:solidFill>
                  <a:srgbClr val="000000"/>
                </a:solidFill>
                <a:latin typeface="Arial"/>
                <a:ea typeface="Arial"/>
                <a:cs typeface="Arial"/>
                <a:sym typeface="Arial"/>
              </a:rPr>
              <a:t>Lengua castellana</a:t>
            </a:r>
          </a:p>
          <a:p>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49"/>
        <p:cNvGrpSpPr/>
        <p:nvPr/>
      </p:nvGrpSpPr>
      <p:grpSpPr>
        <a:xfrm>
          <a:off x="0" y="0"/>
          <a:ext cx="0" cy="0"/>
          <a:chOff x="0" y="0"/>
          <a:chExt cx="0" cy="0"/>
        </a:xfrm>
      </p:grpSpPr>
      <p:sp>
        <p:nvSpPr>
          <p:cNvPr id="150" name="Shape 150"/>
          <p:cNvSpPr/>
          <p:nvPr/>
        </p:nvSpPr>
        <p:spPr>
          <a:xfrm>
            <a:off x="497400" y="264575"/>
            <a:ext cx="8985250" cy="1259399"/>
          </a:xfrm>
          <a:prstGeom prst="rect">
            <a:avLst/>
          </a:prstGeom>
          <a:blipFill>
            <a:blip r:embed="rId4"/>
            <a:stretch>
              <a:fillRect/>
            </a:stretch>
          </a:blipFill>
        </p:spPr>
      </p:sp>
      <p:sp>
        <p:nvSpPr>
          <p:cNvPr id="151" name="Shape 151"/>
          <p:cNvSpPr txBox="1"/>
          <p:nvPr/>
        </p:nvSpPr>
        <p:spPr>
          <a:xfrm>
            <a:off x="622650" y="340425"/>
            <a:ext cx="8818025" cy="119272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b="1">
                <a:solidFill>
                  <a:srgbClr val="000000"/>
                </a:solidFill>
                <a:latin typeface="Arial"/>
                <a:ea typeface="Arial"/>
                <a:cs typeface="Arial"/>
                <a:sym typeface="Arial"/>
              </a:rPr>
              <a:t>Preguntas Problematizadoras</a:t>
            </a:r>
          </a:p>
          <a:p>
            <a:pPr marL="0" marR="0" indent="0" algn="ctr">
              <a:lnSpc>
                <a:spcPct val="119791"/>
              </a:lnSpc>
              <a:spcBef>
                <a:spcPts val="0"/>
              </a:spcBef>
              <a:spcAft>
                <a:spcPts val="0"/>
              </a:spcAft>
              <a:buNone/>
            </a:pPr>
            <a:r>
              <a:rPr lang="en-US" sz="2666" b="1">
                <a:solidFill>
                  <a:srgbClr val="000000"/>
                </a:solidFill>
                <a:latin typeface="Arial"/>
                <a:ea typeface="Arial"/>
                <a:cs typeface="Arial"/>
                <a:sym typeface="Arial"/>
              </a:rPr>
              <a:t>por grado</a:t>
            </a:r>
          </a:p>
          <a:p>
            <a:endParaRPr/>
          </a:p>
        </p:txBody>
      </p:sp>
      <p:sp>
        <p:nvSpPr>
          <p:cNvPr id="152" name="Shape 152"/>
          <p:cNvSpPr/>
          <p:nvPr/>
        </p:nvSpPr>
        <p:spPr>
          <a:xfrm>
            <a:off x="497400" y="1629825"/>
            <a:ext cx="8932325" cy="920724"/>
          </a:xfrm>
          <a:prstGeom prst="rect">
            <a:avLst/>
          </a:prstGeom>
          <a:blipFill>
            <a:blip r:embed="rId5"/>
            <a:stretch>
              <a:fillRect/>
            </a:stretch>
          </a:blipFill>
        </p:spPr>
      </p:sp>
      <p:sp>
        <p:nvSpPr>
          <p:cNvPr id="153" name="Shape 153"/>
          <p:cNvSpPr txBox="1"/>
          <p:nvPr/>
        </p:nvSpPr>
        <p:spPr>
          <a:xfrm>
            <a:off x="622650" y="17003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Preescolar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a través del lenguaje oral, gestual y corporal me acerco a un proceso comunicativo que me permita crecer como persona dentro de mi entorno?</a:t>
            </a:r>
          </a:p>
        </p:txBody>
      </p:sp>
      <p:sp>
        <p:nvSpPr>
          <p:cNvPr id="154" name="Shape 154"/>
          <p:cNvSpPr/>
          <p:nvPr/>
        </p:nvSpPr>
        <p:spPr>
          <a:xfrm>
            <a:off x="497400" y="2667000"/>
            <a:ext cx="8932325" cy="920724"/>
          </a:xfrm>
          <a:prstGeom prst="rect">
            <a:avLst/>
          </a:prstGeom>
          <a:blipFill>
            <a:blip r:embed="rId6"/>
            <a:stretch>
              <a:fillRect/>
            </a:stretch>
          </a:blipFill>
        </p:spPr>
      </p:sp>
      <p:sp>
        <p:nvSpPr>
          <p:cNvPr id="155" name="Shape 155"/>
          <p:cNvSpPr txBox="1"/>
          <p:nvPr/>
        </p:nvSpPr>
        <p:spPr>
          <a:xfrm>
            <a:off x="622650" y="27410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apropiarme de las herramientas convencionales de la lectura y la escritura para conocer el mundo e interactuar con él?</a:t>
            </a:r>
          </a:p>
        </p:txBody>
      </p:sp>
      <p:sp>
        <p:nvSpPr>
          <p:cNvPr id="156" name="Shape 156"/>
          <p:cNvSpPr/>
          <p:nvPr/>
        </p:nvSpPr>
        <p:spPr>
          <a:xfrm>
            <a:off x="497400" y="3640650"/>
            <a:ext cx="8932325" cy="920724"/>
          </a:xfrm>
          <a:prstGeom prst="rect">
            <a:avLst/>
          </a:prstGeom>
          <a:blipFill>
            <a:blip r:embed="rId6"/>
            <a:stretch>
              <a:fillRect/>
            </a:stretch>
          </a:blipFill>
        </p:spPr>
      </p:sp>
      <p:sp>
        <p:nvSpPr>
          <p:cNvPr id="157" name="Shape 157"/>
          <p:cNvSpPr txBox="1"/>
          <p:nvPr/>
        </p:nvSpPr>
        <p:spPr>
          <a:xfrm>
            <a:off x="622650" y="37147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Segundo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¿En mi proceso de construcción de la lectura, la escritura y el conocimiento, qué puede aportarme un acercamiento dinámico y afectivo hacia la literatura infantil?</a:t>
            </a:r>
          </a:p>
        </p:txBody>
      </p:sp>
      <p:sp>
        <p:nvSpPr>
          <p:cNvPr id="158" name="Shape 158"/>
          <p:cNvSpPr/>
          <p:nvPr/>
        </p:nvSpPr>
        <p:spPr>
          <a:xfrm>
            <a:off x="497400" y="4593150"/>
            <a:ext cx="8932325" cy="920724"/>
          </a:xfrm>
          <a:prstGeom prst="rect">
            <a:avLst/>
          </a:prstGeom>
          <a:blipFill>
            <a:blip r:embed="rId7"/>
            <a:stretch>
              <a:fillRect/>
            </a:stretch>
          </a:blipFill>
        </p:spPr>
      </p:sp>
      <p:sp>
        <p:nvSpPr>
          <p:cNvPr id="159" name="Shape 159"/>
          <p:cNvSpPr txBox="1"/>
          <p:nvPr/>
        </p:nvSpPr>
        <p:spPr>
          <a:xfrm>
            <a:off x="622650" y="46619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Tercero</a:t>
            </a:r>
            <a:r>
              <a:rPr lang="en-US" sz="2000" b="1">
                <a:solidFill>
                  <a:srgbClr val="FFFFFF"/>
                </a:solidFill>
                <a:latin typeface="Arial"/>
                <a:ea typeface="Arial"/>
                <a:cs typeface="Arial"/>
                <a:sym typeface="Arial"/>
              </a:rPr>
              <a:t>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¿Qué elementos del lenguaje necesito conocer para comprender, analizar e interpretar los textos que escucho, pronuncio, leo y escribo?</a:t>
            </a:r>
          </a:p>
        </p:txBody>
      </p:sp>
      <p:sp>
        <p:nvSpPr>
          <p:cNvPr id="160" name="Shape 160"/>
          <p:cNvSpPr/>
          <p:nvPr/>
        </p:nvSpPr>
        <p:spPr>
          <a:xfrm>
            <a:off x="497400" y="5545650"/>
            <a:ext cx="8932325" cy="920724"/>
          </a:xfrm>
          <a:prstGeom prst="rect">
            <a:avLst/>
          </a:prstGeom>
          <a:blipFill>
            <a:blip r:embed="rId8"/>
            <a:stretch>
              <a:fillRect/>
            </a:stretch>
          </a:blipFill>
        </p:spPr>
      </p:sp>
      <p:sp>
        <p:nvSpPr>
          <p:cNvPr id="161" name="Shape 161"/>
          <p:cNvSpPr txBox="1"/>
          <p:nvPr/>
        </p:nvSpPr>
        <p:spPr>
          <a:xfrm>
            <a:off x="622650" y="562150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el conocimiento de la lengua y las propiedades del texto me permiten comprender, escribir y comunicarme adecuadamente en los diferentes contextos?</a:t>
            </a:r>
          </a:p>
        </p:txBody>
      </p:sp>
      <p:sp>
        <p:nvSpPr>
          <p:cNvPr id="162" name="Shape 162"/>
          <p:cNvSpPr/>
          <p:nvPr/>
        </p:nvSpPr>
        <p:spPr>
          <a:xfrm>
            <a:off x="497400" y="6508725"/>
            <a:ext cx="8932325" cy="920724"/>
          </a:xfrm>
          <a:prstGeom prst="rect">
            <a:avLst/>
          </a:prstGeom>
          <a:blipFill>
            <a:blip r:embed="rId9"/>
            <a:stretch>
              <a:fillRect/>
            </a:stretch>
          </a:blipFill>
        </p:spPr>
      </p:sp>
      <p:sp>
        <p:nvSpPr>
          <p:cNvPr id="163" name="Shape 163"/>
          <p:cNvSpPr txBox="1"/>
          <p:nvPr/>
        </p:nvSpPr>
        <p:spPr>
          <a:xfrm>
            <a:off x="622650" y="65810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Quinto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es posible acceder a la significación del mundo desde el mejoramiento de mis habilidades comunicativas?</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67"/>
        <p:cNvGrpSpPr/>
        <p:nvPr/>
      </p:nvGrpSpPr>
      <p:grpSpPr>
        <a:xfrm>
          <a:off x="0" y="0"/>
          <a:ext cx="0" cy="0"/>
          <a:chOff x="0" y="0"/>
          <a:chExt cx="0" cy="0"/>
        </a:xfrm>
      </p:grpSpPr>
      <p:sp>
        <p:nvSpPr>
          <p:cNvPr id="168" name="Shape 168"/>
          <p:cNvSpPr/>
          <p:nvPr/>
        </p:nvSpPr>
        <p:spPr>
          <a:xfrm>
            <a:off x="539750" y="359825"/>
            <a:ext cx="8921750" cy="920724"/>
          </a:xfrm>
          <a:prstGeom prst="rect">
            <a:avLst/>
          </a:prstGeom>
          <a:blipFill>
            <a:blip r:embed="rId4"/>
            <a:stretch>
              <a:fillRect/>
            </a:stretch>
          </a:blipFill>
        </p:spPr>
      </p:sp>
      <p:sp>
        <p:nvSpPr>
          <p:cNvPr id="169" name="Shape 169"/>
          <p:cNvSpPr txBox="1"/>
          <p:nvPr/>
        </p:nvSpPr>
        <p:spPr>
          <a:xfrm>
            <a:off x="657925" y="4303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es posible acercarse al aprendizaje significativo del lenguaje desde las diferentes manifestaciones de la tradición literaria?</a:t>
            </a:r>
          </a:p>
        </p:txBody>
      </p:sp>
      <p:sp>
        <p:nvSpPr>
          <p:cNvPr id="170" name="Shape 170"/>
          <p:cNvSpPr/>
          <p:nvPr/>
        </p:nvSpPr>
        <p:spPr>
          <a:xfrm>
            <a:off x="539750" y="1481650"/>
            <a:ext cx="8921750" cy="1153574"/>
          </a:xfrm>
          <a:prstGeom prst="rect">
            <a:avLst/>
          </a:prstGeom>
          <a:blipFill>
            <a:blip r:embed="rId5"/>
            <a:stretch>
              <a:fillRect/>
            </a:stretch>
          </a:blipFill>
        </p:spPr>
      </p:sp>
      <p:sp>
        <p:nvSpPr>
          <p:cNvPr id="171" name="Shape 171"/>
          <p:cNvSpPr txBox="1"/>
          <p:nvPr/>
        </p:nvSpPr>
        <p:spPr>
          <a:xfrm>
            <a:off x="657925" y="1550450"/>
            <a:ext cx="8761575" cy="1092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Séptimo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una lectura de diferentes tipos de textos (expositivos, informativos y literarios) y portadores de información (visual, escrita, auditiva) me proporciona herramientas para enfrentarme a una escritura comprensiva y analítica de la realidad?</a:t>
            </a:r>
          </a:p>
        </p:txBody>
      </p:sp>
      <p:sp>
        <p:nvSpPr>
          <p:cNvPr id="172" name="Shape 172"/>
          <p:cNvSpPr/>
          <p:nvPr/>
        </p:nvSpPr>
        <p:spPr>
          <a:xfrm>
            <a:off x="518575" y="2868075"/>
            <a:ext cx="8921750" cy="920724"/>
          </a:xfrm>
          <a:prstGeom prst="rect">
            <a:avLst/>
          </a:prstGeom>
          <a:blipFill>
            <a:blip r:embed="rId6"/>
            <a:stretch>
              <a:fillRect/>
            </a:stretch>
          </a:blipFill>
        </p:spPr>
      </p:sp>
      <p:sp>
        <p:nvSpPr>
          <p:cNvPr id="173" name="Shape 173"/>
          <p:cNvSpPr txBox="1"/>
          <p:nvPr/>
        </p:nvSpPr>
        <p:spPr>
          <a:xfrm>
            <a:off x="636750" y="294392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a:t>
            </a:r>
            <a:r>
              <a:rPr lang="en-US" sz="1777" b="1">
                <a:solidFill>
                  <a:srgbClr val="000000"/>
                </a:solidFill>
                <a:latin typeface="Arial"/>
                <a:ea typeface="Arial"/>
                <a:cs typeface="Arial"/>
                <a:sym typeface="Arial"/>
              </a:rPr>
              <a:t>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puedo enfrentarme a la lectura y la escritura como bienes universales del ser humano, desde la comprensión de lo local? </a:t>
            </a:r>
          </a:p>
        </p:txBody>
      </p:sp>
      <p:sp>
        <p:nvSpPr>
          <p:cNvPr id="174" name="Shape 174"/>
          <p:cNvSpPr/>
          <p:nvPr/>
        </p:nvSpPr>
        <p:spPr>
          <a:xfrm>
            <a:off x="539750" y="3958150"/>
            <a:ext cx="8921750" cy="1164149"/>
          </a:xfrm>
          <a:prstGeom prst="rect">
            <a:avLst/>
          </a:prstGeom>
          <a:blipFill>
            <a:blip r:embed="rId7"/>
            <a:stretch>
              <a:fillRect/>
            </a:stretch>
          </a:blipFill>
        </p:spPr>
      </p:sp>
      <p:sp>
        <p:nvSpPr>
          <p:cNvPr id="175" name="Shape 175"/>
          <p:cNvSpPr txBox="1"/>
          <p:nvPr/>
        </p:nvSpPr>
        <p:spPr>
          <a:xfrm>
            <a:off x="657925" y="4030475"/>
            <a:ext cx="8761575" cy="1092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Noveno</a:t>
            </a:r>
            <a:r>
              <a:rPr lang="en-US" sz="2000" b="1">
                <a:solidFill>
                  <a:srgbClr val="FFFFFF"/>
                </a:solidFill>
                <a:latin typeface="Arial"/>
                <a:ea typeface="Arial"/>
                <a:cs typeface="Arial"/>
                <a:sym typeface="Arial"/>
              </a:rPr>
              <a:t>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es posible que el conocimiento del contexto social, cultural y artístico de la realidad Latinoamericana ofrezca elementos de análisis para asumir una posición propositiva ante los hechos y acontecimientos de nuestra cultura?</a:t>
            </a:r>
          </a:p>
        </p:txBody>
      </p:sp>
      <p:sp>
        <p:nvSpPr>
          <p:cNvPr id="176" name="Shape 176"/>
          <p:cNvSpPr/>
          <p:nvPr/>
        </p:nvSpPr>
        <p:spPr>
          <a:xfrm>
            <a:off x="539750" y="5259900"/>
            <a:ext cx="8921750" cy="984250"/>
          </a:xfrm>
          <a:prstGeom prst="rect">
            <a:avLst/>
          </a:prstGeom>
          <a:blipFill>
            <a:blip r:embed="rId8"/>
            <a:stretch>
              <a:fillRect/>
            </a:stretch>
          </a:blipFill>
        </p:spPr>
      </p:sp>
      <p:sp>
        <p:nvSpPr>
          <p:cNvPr id="177" name="Shape 177"/>
          <p:cNvSpPr txBox="1"/>
          <p:nvPr/>
        </p:nvSpPr>
        <p:spPr>
          <a:xfrm>
            <a:off x="657925" y="533045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Décimo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¿Por qué es necesario tener en cuenta los diferentes niveles de la lengua para la comprensión y construcción de discursos que den cuenta de mi realidad?</a:t>
            </a:r>
            <a:r>
              <a:rPr lang="en-US" sz="1999" b="1">
                <a:solidFill>
                  <a:srgbClr val="000000"/>
                </a:solidFill>
                <a:latin typeface="Arial"/>
                <a:ea typeface="Arial"/>
                <a:cs typeface="Arial"/>
                <a:sym typeface="Arial"/>
              </a:rPr>
              <a:t> </a:t>
            </a:r>
          </a:p>
        </p:txBody>
      </p:sp>
      <p:sp>
        <p:nvSpPr>
          <p:cNvPr id="178" name="Shape 178"/>
          <p:cNvSpPr/>
          <p:nvPr/>
        </p:nvSpPr>
        <p:spPr>
          <a:xfrm>
            <a:off x="539750" y="6371150"/>
            <a:ext cx="8921750" cy="1164149"/>
          </a:xfrm>
          <a:prstGeom prst="rect">
            <a:avLst/>
          </a:prstGeom>
          <a:blipFill>
            <a:blip r:embed="rId9"/>
            <a:stretch>
              <a:fillRect/>
            </a:stretch>
          </a:blipFill>
        </p:spPr>
      </p:sp>
      <p:sp>
        <p:nvSpPr>
          <p:cNvPr id="179" name="Shape 179"/>
          <p:cNvSpPr txBox="1"/>
          <p:nvPr/>
        </p:nvSpPr>
        <p:spPr>
          <a:xfrm>
            <a:off x="657925" y="6447000"/>
            <a:ext cx="8761575" cy="1092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Once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Si nos reconocemos como sujetos del lenguaje, ¿de qué manera las diferentes manifestaciones literarias de los pueblos me aportan para construir una visión ética, estética y filosófica de mundo?</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185" name="Shape 185"/>
          <p:cNvSpPr/>
          <p:nvPr/>
        </p:nvSpPr>
        <p:spPr>
          <a:xfrm>
            <a:off x="222250" y="1407575"/>
            <a:ext cx="9683750" cy="5757325"/>
          </a:xfrm>
          <a:prstGeom prst="rect">
            <a:avLst/>
          </a:prstGeom>
          <a:blipFill>
            <a:blip r:embed="rId4"/>
            <a:stretch>
              <a:fillRect/>
            </a:stretch>
          </a:blipFill>
        </p:spPr>
      </p:sp>
      <p:sp>
        <p:nvSpPr>
          <p:cNvPr id="186" name="Shape 186"/>
          <p:cNvSpPr txBox="1"/>
          <p:nvPr/>
        </p:nvSpPr>
        <p:spPr>
          <a:xfrm>
            <a:off x="340425" y="1479900"/>
            <a:ext cx="2443325" cy="12297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187" name="Shape 187"/>
          <p:cNvSpPr txBox="1"/>
          <p:nvPr/>
        </p:nvSpPr>
        <p:spPr>
          <a:xfrm>
            <a:off x="2912175" y="1479900"/>
            <a:ext cx="6951825" cy="45720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p:txBody>
      </p:sp>
      <p:sp>
        <p:nvSpPr>
          <p:cNvPr id="188" name="Shape 188"/>
          <p:cNvSpPr txBox="1"/>
          <p:nvPr/>
        </p:nvSpPr>
        <p:spPr>
          <a:xfrm>
            <a:off x="2912175" y="1963200"/>
            <a:ext cx="3152399"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a:p>
            <a:endParaRPr/>
          </a:p>
        </p:txBody>
      </p:sp>
      <p:sp>
        <p:nvSpPr>
          <p:cNvPr id="189" name="Shape 189"/>
          <p:cNvSpPr txBox="1"/>
          <p:nvPr/>
        </p:nvSpPr>
        <p:spPr>
          <a:xfrm>
            <a:off x="6193000" y="1963200"/>
            <a:ext cx="3671000"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p:txBody>
      </p:sp>
      <p:sp>
        <p:nvSpPr>
          <p:cNvPr id="190" name="Shape 190"/>
          <p:cNvSpPr txBox="1"/>
          <p:nvPr/>
        </p:nvSpPr>
        <p:spPr>
          <a:xfrm>
            <a:off x="340425" y="2735775"/>
            <a:ext cx="2443325" cy="443652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EXPRESIÓN ORAL Y ESCRITA</a:t>
            </a:r>
          </a:p>
        </p:txBody>
      </p:sp>
      <p:sp>
        <p:nvSpPr>
          <p:cNvPr id="191" name="Shape 191"/>
          <p:cNvSpPr txBox="1"/>
          <p:nvPr/>
        </p:nvSpPr>
        <p:spPr>
          <a:xfrm>
            <a:off x="2912175" y="2735775"/>
            <a:ext cx="3152399" cy="44365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el vocabulario adecuado oral y escrito.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Maneja la entonación y los distintos matices de voz.</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herramientas gramaticales para comunicarse.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Elabora instrucciones lógicas y secuenciales.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diferentes portadores de texto. Planea lo que comunica antes de hablar y escribir.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Elabora discursos estructurados, convincentes.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informativos con coherencia, cohesión y concordancia.</a:t>
            </a:r>
          </a:p>
          <a:p>
            <a:endParaRPr/>
          </a:p>
        </p:txBody>
      </p:sp>
      <p:sp>
        <p:nvSpPr>
          <p:cNvPr id="192" name="Shape 192"/>
          <p:cNvSpPr txBox="1"/>
          <p:nvPr/>
        </p:nvSpPr>
        <p:spPr>
          <a:xfrm>
            <a:off x="6193000" y="2735775"/>
            <a:ext cx="3671000" cy="44365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Piensa, investiga, diseña un planea antes de hablar, escribir y argumentar sus ideas y saberes en distintos contextos.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Organiza, según sus prioridades, la información de diferentes fuentes para elaborar un texto.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todas las estrategias descriptivas, explicativas y analógicas para argumentar ideas, producir textos orales y escritos.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Reescribe textos con coherencia de ideas, cohesión y adecuación de los modos verbales y la ortografía.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Maneja el ensayo.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el lenguaje para construir conocimiento.</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198" name="Shape 198"/>
          <p:cNvSpPr/>
          <p:nvPr/>
        </p:nvSpPr>
        <p:spPr>
          <a:xfrm>
            <a:off x="486825" y="1471075"/>
            <a:ext cx="9493250" cy="5789075"/>
          </a:xfrm>
          <a:prstGeom prst="rect">
            <a:avLst/>
          </a:prstGeom>
          <a:blipFill>
            <a:blip r:embed="rId4"/>
            <a:stretch>
              <a:fillRect/>
            </a:stretch>
          </a:blipFill>
        </p:spPr>
      </p:sp>
      <p:sp>
        <p:nvSpPr>
          <p:cNvPr id="199" name="Shape 199"/>
          <p:cNvSpPr txBox="1"/>
          <p:nvPr/>
        </p:nvSpPr>
        <p:spPr>
          <a:xfrm>
            <a:off x="610300" y="1541625"/>
            <a:ext cx="2531525" cy="13955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00" name="Shape 200"/>
          <p:cNvSpPr txBox="1"/>
          <p:nvPr/>
        </p:nvSpPr>
        <p:spPr>
          <a:xfrm>
            <a:off x="3270250" y="1541625"/>
            <a:ext cx="6664325"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a:p>
            <a:endParaRPr/>
          </a:p>
        </p:txBody>
      </p:sp>
      <p:sp>
        <p:nvSpPr>
          <p:cNvPr id="201" name="Shape 201"/>
          <p:cNvSpPr txBox="1"/>
          <p:nvPr/>
        </p:nvSpPr>
        <p:spPr>
          <a:xfrm>
            <a:off x="3270250" y="2192500"/>
            <a:ext cx="2930149" cy="744699"/>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p:txBody>
      </p:sp>
      <p:sp>
        <p:nvSpPr>
          <p:cNvPr id="202" name="Shape 202"/>
          <p:cNvSpPr txBox="1"/>
          <p:nvPr/>
        </p:nvSpPr>
        <p:spPr>
          <a:xfrm>
            <a:off x="6328825" y="2192500"/>
            <a:ext cx="3605725" cy="744699"/>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a:p>
            <a:endParaRPr/>
          </a:p>
        </p:txBody>
      </p:sp>
      <p:sp>
        <p:nvSpPr>
          <p:cNvPr id="203" name="Shape 203"/>
          <p:cNvSpPr txBox="1"/>
          <p:nvPr/>
        </p:nvSpPr>
        <p:spPr>
          <a:xfrm>
            <a:off x="610300" y="2963325"/>
            <a:ext cx="2531525" cy="43024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COMPRENSIÓN E INTERPRETACIÓN</a:t>
            </a:r>
          </a:p>
        </p:txBody>
      </p:sp>
      <p:sp>
        <p:nvSpPr>
          <p:cNvPr id="204" name="Shape 204"/>
          <p:cNvSpPr txBox="1"/>
          <p:nvPr/>
        </p:nvSpPr>
        <p:spPr>
          <a:xfrm>
            <a:off x="3270250" y="2963325"/>
            <a:ext cx="2930149" cy="4302474"/>
          </a:xfrm>
          <a:prstGeom prst="rect">
            <a:avLst/>
          </a:prstGeom>
        </p:spPr>
        <p:txBody>
          <a:bodyPr lIns="38100" tIns="38100" rIns="38100" bIns="38100" anchor="t" anchorCtr="0">
            <a:spAutoFit/>
          </a:bodyPr>
          <a:lstStyle/>
          <a:p>
            <a:pPr marL="381000" marR="0" lvl="0" indent="-135466" algn="l">
              <a:lnSpc>
                <a:spcPct val="119791"/>
              </a:lnSpc>
              <a:spcBef>
                <a:spcPts val="0"/>
              </a:spcBef>
              <a:spcAft>
                <a:spcPts val="0"/>
              </a:spcAft>
              <a:buClr>
                <a:srgbClr val="000000"/>
              </a:buClr>
              <a:buSzPct val="170940"/>
              <a:buFont typeface="Arial"/>
              <a:buChar char="•"/>
            </a:pPr>
            <a:r>
              <a:rPr lang="en-US" sz="1333">
                <a:solidFill>
                  <a:srgbClr val="000000"/>
                </a:solidFill>
                <a:latin typeface="Arial"/>
                <a:ea typeface="Arial"/>
                <a:cs typeface="Arial"/>
                <a:sym typeface="Arial"/>
              </a:rPr>
              <a:t>Lee y entiende textos descriptivos, poéticos narrativos, informativos, explicativos y argumentativos.</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Comprende cómo están armados los textos, cómo se relaciona las oraciones y qué dicen.</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Busca pistas, imágenes y conocimientos previos para descifrar el mensaje de lo que lee.</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Identifica características de medios de comunicación televisión, radio, periódico e Internet.</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Descubre el propósito y las ideas clave de un texto.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Elabora resúmenes, esquemas sinópticos, mapas conceptuales, para entender el sentido del texto leído.</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Compara textos según formas, temas y funciones.</a:t>
            </a:r>
          </a:p>
        </p:txBody>
      </p:sp>
      <p:sp>
        <p:nvSpPr>
          <p:cNvPr id="205" name="Shape 205"/>
          <p:cNvSpPr txBox="1"/>
          <p:nvPr/>
        </p:nvSpPr>
        <p:spPr>
          <a:xfrm>
            <a:off x="6328825" y="2963325"/>
            <a:ext cx="3605725" cy="4302474"/>
          </a:xfrm>
          <a:prstGeom prst="rect">
            <a:avLst/>
          </a:prstGeom>
        </p:spPr>
        <p:txBody>
          <a:bodyPr lIns="38100" tIns="38100" rIns="38100" bIns="38100" anchor="t" anchorCtr="0">
            <a:spAutoFit/>
          </a:bodyPr>
          <a:lstStyle/>
          <a:p>
            <a:pPr marL="381000" marR="0" lvl="0" indent="-135466" algn="l">
              <a:lnSpc>
                <a:spcPct val="119791"/>
              </a:lnSpc>
              <a:spcBef>
                <a:spcPts val="0"/>
              </a:spcBef>
              <a:spcAft>
                <a:spcPts val="0"/>
              </a:spcAft>
              <a:buClr>
                <a:srgbClr val="000000"/>
              </a:buClr>
              <a:buSzPct val="170940"/>
              <a:buFont typeface="Arial"/>
              <a:buChar char="•"/>
            </a:pPr>
            <a:r>
              <a:rPr lang="en-US" sz="1333">
                <a:solidFill>
                  <a:srgbClr val="000000"/>
                </a:solidFill>
                <a:latin typeface="Arial"/>
                <a:ea typeface="Arial"/>
                <a:cs typeface="Arial"/>
                <a:sym typeface="Arial"/>
              </a:rPr>
              <a:t>Diseña esquemas, estrategias, analiza la forma, el contenido, el tema, el tipo de texto, los lectores, los aspectos textuales, entiende, interpreta distintas lecturas, reconoce diferentes puntos de vista, descubre rasgos sociológicos, científicos, culturales y la intención comunicativa de lo que lee.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Identifica las características de un texto: forma de presentación, títulos, graficación, capítulos y organización.</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Reconoce las características de los medios masivos de comunicación y clasifico la información que emiten.</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Analiza y asume una posición crítica frente a lo que lee, escucha e interpreta las ideologías presentes en los medios de información y comprende su influencia en la sociedad contemporánea.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Escribe reseñas que expresan sus opiniones sobre los textos que lee.</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11" name="Shape 211"/>
          <p:cNvSpPr/>
          <p:nvPr/>
        </p:nvSpPr>
        <p:spPr>
          <a:xfrm>
            <a:off x="486825" y="1756825"/>
            <a:ext cx="9186324" cy="5344574"/>
          </a:xfrm>
          <a:prstGeom prst="rect">
            <a:avLst/>
          </a:prstGeom>
          <a:blipFill>
            <a:blip r:embed="rId4"/>
            <a:stretch>
              <a:fillRect/>
            </a:stretch>
          </a:blipFill>
        </p:spPr>
      </p:sp>
      <p:sp>
        <p:nvSpPr>
          <p:cNvPr id="212" name="Shape 212"/>
          <p:cNvSpPr txBox="1"/>
          <p:nvPr/>
        </p:nvSpPr>
        <p:spPr>
          <a:xfrm>
            <a:off x="610300" y="1829150"/>
            <a:ext cx="2124074" cy="13814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13" name="Shape 213"/>
          <p:cNvSpPr txBox="1"/>
          <p:nvPr/>
        </p:nvSpPr>
        <p:spPr>
          <a:xfrm>
            <a:off x="2862775" y="1829150"/>
            <a:ext cx="6763099" cy="6088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p:txBody>
      </p:sp>
      <p:sp>
        <p:nvSpPr>
          <p:cNvPr id="214" name="Shape 214"/>
          <p:cNvSpPr txBox="1"/>
          <p:nvPr/>
        </p:nvSpPr>
        <p:spPr>
          <a:xfrm>
            <a:off x="2862775" y="2464150"/>
            <a:ext cx="3150650"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a:p>
            <a:endParaRPr/>
          </a:p>
        </p:txBody>
      </p:sp>
      <p:sp>
        <p:nvSpPr>
          <p:cNvPr id="215" name="Shape 215"/>
          <p:cNvSpPr txBox="1"/>
          <p:nvPr/>
        </p:nvSpPr>
        <p:spPr>
          <a:xfrm>
            <a:off x="6141850" y="2464150"/>
            <a:ext cx="3484025"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a:p>
            <a:endParaRPr/>
          </a:p>
        </p:txBody>
      </p:sp>
      <p:sp>
        <p:nvSpPr>
          <p:cNvPr id="216" name="Shape 216"/>
          <p:cNvSpPr txBox="1"/>
          <p:nvPr/>
        </p:nvSpPr>
        <p:spPr>
          <a:xfrm>
            <a:off x="610300" y="3236725"/>
            <a:ext cx="2124074" cy="38685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EXPLORA LA LITERATURA</a:t>
            </a:r>
          </a:p>
        </p:txBody>
      </p:sp>
      <p:sp>
        <p:nvSpPr>
          <p:cNvPr id="217" name="Shape 217"/>
          <p:cNvSpPr txBox="1"/>
          <p:nvPr/>
        </p:nvSpPr>
        <p:spPr>
          <a:xfrm>
            <a:off x="2862775" y="3236725"/>
            <a:ext cx="3150650" cy="38685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Lee fábulas, poemas, leyendas, cuentos, relatos mitológicos, obras de teatro, aventuras y desventuras de la literatura.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Transforma los relatos y los cuentos cambiando personajes, hechos y épocas.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Produce diferentes textos literarios.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Compara textos narrativos, líricos y dramáticos, teniendo en cuenta las diferencias que conoce entre otros textos literarios.</a:t>
            </a:r>
          </a:p>
          <a:p>
            <a:endParaRPr/>
          </a:p>
          <a:p>
            <a:endParaRPr/>
          </a:p>
        </p:txBody>
      </p:sp>
      <p:sp>
        <p:nvSpPr>
          <p:cNvPr id="218" name="Shape 218"/>
          <p:cNvSpPr txBox="1"/>
          <p:nvPr/>
        </p:nvSpPr>
        <p:spPr>
          <a:xfrm>
            <a:off x="6141850" y="3236725"/>
            <a:ext cx="3484025" cy="38685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Lee, interpreta, relaciona, disfruta textos de la tradición oral, de la literatura latinoamericana, universal y conoce los géneros, las escuelas, el tiempo, el lugar, las diferentes tendencias de los autores con sus dimensiones éticas, estéticas, y filosóficas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la teoría literaria para comparar e interpretar textos de diversos autores, temas, épocas y culturas.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Lee diferentes tipos de textos.</a:t>
            </a:r>
          </a:p>
          <a:p>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24" name="Shape 224"/>
          <p:cNvSpPr/>
          <p:nvPr/>
        </p:nvSpPr>
        <p:spPr>
          <a:xfrm>
            <a:off x="486825" y="1756825"/>
            <a:ext cx="9419149" cy="5810250"/>
          </a:xfrm>
          <a:prstGeom prst="rect">
            <a:avLst/>
          </a:prstGeom>
          <a:blipFill>
            <a:blip r:embed="rId4"/>
            <a:stretch>
              <a:fillRect/>
            </a:stretch>
          </a:blipFill>
        </p:spPr>
      </p:sp>
      <p:sp>
        <p:nvSpPr>
          <p:cNvPr id="225" name="Shape 225"/>
          <p:cNvSpPr txBox="1"/>
          <p:nvPr/>
        </p:nvSpPr>
        <p:spPr>
          <a:xfrm>
            <a:off x="610300" y="1829150"/>
            <a:ext cx="2753775" cy="14185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26" name="Shape 226"/>
          <p:cNvSpPr txBox="1"/>
          <p:nvPr/>
        </p:nvSpPr>
        <p:spPr>
          <a:xfrm>
            <a:off x="3492500" y="1829150"/>
            <a:ext cx="636269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p:txBody>
      </p:sp>
      <p:sp>
        <p:nvSpPr>
          <p:cNvPr id="227" name="Shape 227"/>
          <p:cNvSpPr txBox="1"/>
          <p:nvPr/>
        </p:nvSpPr>
        <p:spPr>
          <a:xfrm>
            <a:off x="3492500" y="2501175"/>
            <a:ext cx="2988374"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QUIENTO</a:t>
            </a:r>
          </a:p>
          <a:p>
            <a:endParaRPr/>
          </a:p>
        </p:txBody>
      </p:sp>
      <p:sp>
        <p:nvSpPr>
          <p:cNvPr id="228" name="Shape 228"/>
          <p:cNvSpPr txBox="1"/>
          <p:nvPr/>
        </p:nvSpPr>
        <p:spPr>
          <a:xfrm>
            <a:off x="6609275" y="2501175"/>
            <a:ext cx="3245899" cy="7464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a:p>
            <a:endParaRPr/>
          </a:p>
        </p:txBody>
      </p:sp>
      <p:sp>
        <p:nvSpPr>
          <p:cNvPr id="229" name="Shape 229"/>
          <p:cNvSpPr txBox="1"/>
          <p:nvPr/>
        </p:nvSpPr>
        <p:spPr>
          <a:xfrm>
            <a:off x="610300" y="3273775"/>
            <a:ext cx="2753775" cy="42954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DESCIFRA Y UTILIZA CÓDIGOS NO VERBALES</a:t>
            </a:r>
          </a:p>
          <a:p>
            <a:endParaRPr/>
          </a:p>
        </p:txBody>
      </p:sp>
      <p:sp>
        <p:nvSpPr>
          <p:cNvPr id="230" name="Shape 230"/>
          <p:cNvSpPr txBox="1"/>
          <p:nvPr/>
        </p:nvSpPr>
        <p:spPr>
          <a:xfrm>
            <a:off x="3492500" y="3273775"/>
            <a:ext cx="2988374" cy="42954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Entiende, reconoce y comenta el lenguaje de las historietas, imágenes, pictogramas, jeroglíficos, caricaturas, anuncios publicitarios y otros medios de expresión gráfica.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Explica el significado de los mensajes no verbales que hay a su alrededor: señales de tránsito, banderas, colores.</a:t>
            </a:r>
            <a:r>
              <a:rPr lang="en-US" sz="1555">
                <a:solidFill>
                  <a:srgbClr val="333399"/>
                </a:solidFill>
                <a:latin typeface="Arial"/>
                <a:ea typeface="Arial"/>
                <a:cs typeface="Arial"/>
                <a:sym typeface="Arial"/>
              </a:rPr>
              <a:t> </a:t>
            </a:r>
          </a:p>
          <a:p>
            <a:endParaRPr/>
          </a:p>
          <a:p>
            <a:endParaRPr/>
          </a:p>
        </p:txBody>
      </p:sp>
      <p:sp>
        <p:nvSpPr>
          <p:cNvPr id="231" name="Shape 231"/>
          <p:cNvSpPr txBox="1"/>
          <p:nvPr/>
        </p:nvSpPr>
        <p:spPr>
          <a:xfrm>
            <a:off x="6609275" y="3273775"/>
            <a:ext cx="3245899" cy="42954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Compara, comprende y relaciona obras que utilizan símbolos, gestos grupos humanos que las producen con aquellas que utilizan el lenguaje no verbal con las influencias sociales y culturales..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obras cinematográficas, canciones, caligramas, graffiti, publicidad, símbolos y sus implicaciones ideológicas.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códigos verbales y no verbales para generar sentido.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Produce textos utilizando el lenguaje verbal y no verbal para exponer sus ideas.</a:t>
            </a:r>
          </a:p>
          <a:p>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37" name="Shape 237"/>
          <p:cNvSpPr/>
          <p:nvPr/>
        </p:nvSpPr>
        <p:spPr>
          <a:xfrm>
            <a:off x="179900" y="1386400"/>
            <a:ext cx="9757825" cy="6170075"/>
          </a:xfrm>
          <a:prstGeom prst="rect">
            <a:avLst/>
          </a:prstGeom>
          <a:blipFill>
            <a:blip r:embed="rId4"/>
            <a:stretch>
              <a:fillRect/>
            </a:stretch>
          </a:blipFill>
        </p:spPr>
      </p:sp>
      <p:sp>
        <p:nvSpPr>
          <p:cNvPr id="238" name="Shape 238"/>
          <p:cNvSpPr txBox="1"/>
          <p:nvPr/>
        </p:nvSpPr>
        <p:spPr>
          <a:xfrm>
            <a:off x="301625" y="1460475"/>
            <a:ext cx="2434500" cy="12632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39" name="Shape 239"/>
          <p:cNvSpPr txBox="1"/>
          <p:nvPr/>
        </p:nvSpPr>
        <p:spPr>
          <a:xfrm>
            <a:off x="2864550" y="1460475"/>
            <a:ext cx="7031199" cy="652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ESTÁNDARES DE COMPETENCIA</a:t>
            </a:r>
          </a:p>
          <a:p>
            <a:endParaRPr/>
          </a:p>
        </p:txBody>
      </p:sp>
      <p:sp>
        <p:nvSpPr>
          <p:cNvPr id="240" name="Shape 240"/>
          <p:cNvSpPr txBox="1"/>
          <p:nvPr/>
        </p:nvSpPr>
        <p:spPr>
          <a:xfrm>
            <a:off x="2864550" y="2139575"/>
            <a:ext cx="2647950" cy="584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QUINTO</a:t>
            </a:r>
          </a:p>
          <a:p>
            <a:endParaRPr/>
          </a:p>
        </p:txBody>
      </p:sp>
      <p:sp>
        <p:nvSpPr>
          <p:cNvPr id="241" name="Shape 241"/>
          <p:cNvSpPr txBox="1"/>
          <p:nvPr/>
        </p:nvSpPr>
        <p:spPr>
          <a:xfrm>
            <a:off x="5640900" y="2139575"/>
            <a:ext cx="4254850" cy="5841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ONCE</a:t>
            </a:r>
          </a:p>
        </p:txBody>
      </p:sp>
      <p:sp>
        <p:nvSpPr>
          <p:cNvPr id="242" name="Shape 242"/>
          <p:cNvSpPr txBox="1"/>
          <p:nvPr/>
        </p:nvSpPr>
        <p:spPr>
          <a:xfrm>
            <a:off x="301625" y="2749900"/>
            <a:ext cx="2434500" cy="48157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ANALIZA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ELEMENTOS Y FUNCIONES DE LA COMUNICACIÓN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PARA HACERLA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MÁS EFICAZ</a:t>
            </a:r>
          </a:p>
        </p:txBody>
      </p:sp>
      <p:sp>
        <p:nvSpPr>
          <p:cNvPr id="243" name="Shape 243"/>
          <p:cNvSpPr txBox="1"/>
          <p:nvPr/>
        </p:nvSpPr>
        <p:spPr>
          <a:xfrm>
            <a:off x="2864550" y="2749900"/>
            <a:ext cx="2647950"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quiénes participan en una comunicación, qué dicen, qué código y canales utilizan y cuál es la situación.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Descubre la intención de quien da un mensaje.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los elementos que constituyen la comunicación: Interlocutores, código, canal, mensaje y textos.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Practica lo que sabe sobre los roles, intenciones y reglas básicas de la comunicación para: esperar, escuchar y valorar.</a:t>
            </a:r>
          </a:p>
        </p:txBody>
      </p:sp>
      <p:sp>
        <p:nvSpPr>
          <p:cNvPr id="244" name="Shape 244"/>
          <p:cNvSpPr txBox="1"/>
          <p:nvPr/>
        </p:nvSpPr>
        <p:spPr>
          <a:xfrm>
            <a:off x="5640900" y="2749900"/>
            <a:ext cx="4254850"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diversidad que existe entre las personas cuando se comunican. Supera posiciones encontradas con el diálogo y la argumentación.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Descubre que la comunicación pasa por el reconocimiento de la diversidad de culturas y por el respeto a la diferencia.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a los otros en las situaciones de la vida real teniendo en cuenta su manera particular de expresarse.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el lenguaje como el medio por excelencia para comunicarse con el mundo. Es coherente en los textos que produce y escribe con ortografía adecuada.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Aplica los componentes fundamentales del proceso comunicativo.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Expone oralmente o por escrito problemáticas objeto de intolerancia, segregación, exclusión y señalamientos.</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2"/>
        <p:cNvGrpSpPr/>
        <p:nvPr/>
      </p:nvGrpSpPr>
      <p:grpSpPr>
        <a:xfrm>
          <a:off x="0" y="0"/>
          <a:ext cx="0" cy="0"/>
          <a:chOff x="0" y="0"/>
          <a:chExt cx="0" cy="0"/>
        </a:xfrm>
      </p:grpSpPr>
      <p:sp>
        <p:nvSpPr>
          <p:cNvPr id="33" name="Shape 33"/>
          <p:cNvSpPr/>
          <p:nvPr/>
        </p:nvSpPr>
        <p:spPr>
          <a:xfrm>
            <a:off x="275150" y="201075"/>
            <a:ext cx="1206500" cy="1449899"/>
          </a:xfrm>
          <a:prstGeom prst="rect">
            <a:avLst/>
          </a:prstGeom>
          <a:blipFill>
            <a:blip r:embed="rId4"/>
            <a:stretch>
              <a:fillRect/>
            </a:stretch>
          </a:blipFill>
        </p:spPr>
      </p:sp>
      <p:sp>
        <p:nvSpPr>
          <p:cNvPr id="34" name="Shape 34"/>
          <p:cNvSpPr/>
          <p:nvPr/>
        </p:nvSpPr>
        <p:spPr>
          <a:xfrm>
            <a:off x="264575" y="275150"/>
            <a:ext cx="9228650" cy="1386400"/>
          </a:xfrm>
          <a:prstGeom prst="rect">
            <a:avLst/>
          </a:prstGeom>
          <a:blipFill>
            <a:blip r:embed="rId5"/>
            <a:stretch>
              <a:fillRect/>
            </a:stretch>
          </a:blipFill>
        </p:spPr>
      </p:sp>
      <p:sp>
        <p:nvSpPr>
          <p:cNvPr id="35" name="Shape 35"/>
          <p:cNvSpPr txBox="1"/>
          <p:nvPr/>
        </p:nvSpPr>
        <p:spPr>
          <a:xfrm>
            <a:off x="1749775" y="289275"/>
            <a:ext cx="5299075" cy="952850"/>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36" name="Shape 36"/>
          <p:cNvSpPr txBox="1"/>
          <p:nvPr/>
        </p:nvSpPr>
        <p:spPr>
          <a:xfrm>
            <a:off x="7071425" y="289275"/>
            <a:ext cx="2436274" cy="4695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37" name="Shape 37"/>
          <p:cNvSpPr txBox="1"/>
          <p:nvPr/>
        </p:nvSpPr>
        <p:spPr>
          <a:xfrm>
            <a:off x="7071425" y="682600"/>
            <a:ext cx="2436274" cy="559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38" name="Shape 38"/>
          <p:cNvSpPr txBox="1"/>
          <p:nvPr/>
        </p:nvSpPr>
        <p:spPr>
          <a:xfrm>
            <a:off x="1749775" y="1165925"/>
            <a:ext cx="5299075" cy="559499"/>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39" name="Shape 39"/>
          <p:cNvSpPr txBox="1"/>
          <p:nvPr/>
        </p:nvSpPr>
        <p:spPr>
          <a:xfrm>
            <a:off x="7071425" y="1165925"/>
            <a:ext cx="2436274" cy="559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40" name="Shape 40"/>
          <p:cNvSpPr/>
          <p:nvPr/>
        </p:nvSpPr>
        <p:spPr>
          <a:xfrm>
            <a:off x="179900" y="2159000"/>
            <a:ext cx="9726075" cy="4953000"/>
          </a:xfrm>
          <a:prstGeom prst="rect">
            <a:avLst/>
          </a:prstGeom>
          <a:blipFill>
            <a:blip r:embed="rId6"/>
            <a:stretch>
              <a:fillRect/>
            </a:stretch>
          </a:blipFill>
        </p:spPr>
      </p:sp>
      <p:sp>
        <p:nvSpPr>
          <p:cNvPr id="41" name="Shape 41"/>
          <p:cNvSpPr txBox="1"/>
          <p:nvPr/>
        </p:nvSpPr>
        <p:spPr>
          <a:xfrm>
            <a:off x="301625" y="2229550"/>
            <a:ext cx="9553575" cy="4886325"/>
          </a:xfrm>
          <a:prstGeom prst="rect">
            <a:avLst/>
          </a:prstGeom>
        </p:spPr>
        <p:txBody>
          <a:bodyPr lIns="38100" tIns="38100" rIns="38100" bIns="38100" anchor="t" anchorCtr="0">
            <a:spAutoFit/>
          </a:bodyPr>
          <a:lstStyle/>
          <a:p>
            <a:pPr marL="0" marR="0" indent="0" algn="l">
              <a:lnSpc>
                <a:spcPct val="119642"/>
              </a:lnSpc>
              <a:spcBef>
                <a:spcPts val="0"/>
              </a:spcBef>
              <a:spcAft>
                <a:spcPts val="0"/>
              </a:spcAft>
              <a:buNone/>
            </a:pPr>
            <a:r>
              <a:rPr lang="en-US" sz="1555" b="1">
                <a:solidFill>
                  <a:srgbClr val="000000"/>
                </a:solidFill>
                <a:latin typeface="Arial"/>
                <a:ea typeface="Arial"/>
                <a:cs typeface="Arial"/>
                <a:sym typeface="Arial"/>
              </a:rPr>
              <a:t>ENFOQUE DEL ÁREA</a:t>
            </a:r>
          </a:p>
          <a:p>
            <a:endParaRPr/>
          </a:p>
          <a:p>
            <a:pPr marL="0" marR="0" indent="0" algn="l">
              <a:lnSpc>
                <a:spcPct val="119642"/>
              </a:lnSpc>
              <a:spcBef>
                <a:spcPts val="0"/>
              </a:spcBef>
              <a:spcAft>
                <a:spcPts val="0"/>
              </a:spcAft>
              <a:buNone/>
            </a:pPr>
            <a:r>
              <a:rPr lang="en-US" sz="1555">
                <a:solidFill>
                  <a:srgbClr val="000000"/>
                </a:solidFill>
                <a:latin typeface="Arial"/>
                <a:ea typeface="Arial"/>
                <a:cs typeface="Arial"/>
                <a:sym typeface="Arial"/>
              </a:rPr>
              <a:t>También como él queremos que nuestra institución educativa sea un lugar para el discernimiento, para la exteriorización de los imaginarios surgidos a partir de procesos semántico- comunicativos de lectura, la escritura, la oralidad y la escucha insertos en las diferentes prácticas cotidianas. En esta misma línea, Ortega y Gasset plantea cómo la ciencia llega a ser ciencia sólo porque hay alguien que la busca afanosamente, no como saber, sino como manera de averiguar determinado problema; así pasa con los discursos, sólo cuando se desentraña su sentido, se pueden comprenden; es necesario insistir en problemas que atañen a maestros y estudiantes desde las prácticas en torno al uso contextual del lenguaje.</a:t>
            </a:r>
          </a:p>
          <a:p>
            <a:pPr marL="0" marR="0" indent="0" algn="l">
              <a:lnSpc>
                <a:spcPct val="119642"/>
              </a:lnSpc>
              <a:spcBef>
                <a:spcPts val="0"/>
              </a:spcBef>
              <a:spcAft>
                <a:spcPts val="0"/>
              </a:spcAft>
              <a:buNone/>
            </a:pPr>
            <a:r>
              <a:rPr lang="en-US" sz="1555">
                <a:solidFill>
                  <a:srgbClr val="000000"/>
                </a:solidFill>
                <a:latin typeface="Arial"/>
                <a:ea typeface="Arial"/>
                <a:cs typeface="Arial"/>
                <a:sym typeface="Arial"/>
              </a:rPr>
              <a:t>En el planteamiento del currículo por procesos se percibe con claridad que el rol del maestro de humanidades consiste en provocar en las estudiantes el deseo de aprender, la necesidad de emplear el lenguaje como medio de comunicación y significación, mediante una pregunta constante en torno a los fenómenos del medio, lo que les permite asumir un rol más activo, es decir, acercarse con una mirada más crítica al saber ya hecho y al que está en construcción en la institución escolar y en el entorno. </a:t>
            </a:r>
          </a:p>
          <a:p>
            <a:pPr marL="0" marR="0" indent="0" algn="l">
              <a:lnSpc>
                <a:spcPct val="119642"/>
              </a:lnSpc>
              <a:spcBef>
                <a:spcPts val="0"/>
              </a:spcBef>
              <a:spcAft>
                <a:spcPts val="0"/>
              </a:spcAft>
              <a:buNone/>
            </a:pPr>
            <a:r>
              <a:rPr lang="en-US" sz="1555">
                <a:solidFill>
                  <a:srgbClr val="000000"/>
                </a:solidFill>
                <a:latin typeface="Arial"/>
                <a:ea typeface="Arial"/>
                <a:cs typeface="Arial"/>
                <a:sym typeface="Arial"/>
              </a:rPr>
              <a:t>Una buena manera de ayudar a alguien en la reflexión frente a un tema es hacerle una pregunta al respecto. Una buena pregunta nos puede ayudar a recopilar nuestra información, evaluar nuestras ideas y crear otras nuevas. Las preguntas realizadas con la intención de ayudar a otros a aprender se conocen como </a:t>
            </a:r>
            <a:r>
              <a:rPr lang="en-US" sz="1555" i="1">
                <a:solidFill>
                  <a:srgbClr val="000000"/>
                </a:solidFill>
                <a:latin typeface="Arial"/>
                <a:ea typeface="Arial"/>
                <a:cs typeface="Arial"/>
                <a:sym typeface="Arial"/>
              </a:rPr>
              <a:t>socráticas</a:t>
            </a:r>
            <a:r>
              <a:rPr lang="en-US" sz="1555">
                <a:solidFill>
                  <a:srgbClr val="000000"/>
                </a:solidFill>
                <a:latin typeface="Arial"/>
                <a:ea typeface="Arial"/>
                <a:cs typeface="Arial"/>
                <a:sym typeface="Arial"/>
              </a:rPr>
              <a:t>. Las preguntas socráticas requieren escuchar muy cuidadosamente a la otra persona, lo que le ayudará a juzgar y plantear la pregunta de modo constructivo, de ayuda y de no enfrentamiento.</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48"/>
        <p:cNvGrpSpPr/>
        <p:nvPr/>
      </p:nvGrpSpPr>
      <p:grpSpPr>
        <a:xfrm>
          <a:off x="0" y="0"/>
          <a:ext cx="0" cy="0"/>
          <a:chOff x="0" y="0"/>
          <a:chExt cx="0" cy="0"/>
        </a:xfrm>
      </p:grpSpPr>
      <p:sp>
        <p:nvSpPr>
          <p:cNvPr id="249" name="Shape 249"/>
          <p:cNvSpPr txBox="1"/>
          <p:nvPr/>
        </p:nvSpPr>
        <p:spPr>
          <a:xfrm>
            <a:off x="610300" y="1829150"/>
            <a:ext cx="9015574" cy="5002725"/>
          </a:xfrm>
          <a:prstGeom prst="rect">
            <a:avLst/>
          </a:prstGeom>
        </p:spPr>
        <p:txBody>
          <a:bodyPr lIns="38100" tIns="38100" rIns="38100" bIns="38100" anchor="t"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Humanidades</a:t>
            </a:r>
          </a:p>
          <a:p>
            <a:endParaRPr/>
          </a:p>
          <a:p>
            <a:pPr marL="0" marR="0" indent="0" algn="ctr">
              <a:lnSpc>
                <a:spcPct val="119886"/>
              </a:lnSpc>
              <a:spcBef>
                <a:spcPts val="875"/>
              </a:spcBef>
              <a:spcAft>
                <a:spcPts val="0"/>
              </a:spcAft>
              <a:buNone/>
            </a:pPr>
            <a:r>
              <a:rPr lang="en-US" sz="4888">
                <a:solidFill>
                  <a:srgbClr val="000000"/>
                </a:solidFill>
                <a:latin typeface="Arial"/>
                <a:ea typeface="Arial"/>
                <a:cs typeface="Arial"/>
                <a:sym typeface="Arial"/>
              </a:rPr>
              <a:t>Inglés</a:t>
            </a:r>
          </a:p>
          <a:p>
            <a:pPr marL="0" marR="0" indent="0" algn="ctr">
              <a:lnSpc>
                <a:spcPct val="119921"/>
              </a:lnSpc>
              <a:spcBef>
                <a:spcPts val="635"/>
              </a:spcBef>
              <a:spcAft>
                <a:spcPts val="0"/>
              </a:spcAft>
              <a:buNone/>
            </a:pPr>
            <a:r>
              <a:rPr lang="en-US" sz="3555">
                <a:solidFill>
                  <a:srgbClr val="000000"/>
                </a:solidFill>
                <a:latin typeface="Arial"/>
                <a:ea typeface="Arial"/>
                <a:cs typeface="Arial"/>
                <a:sym typeface="Arial"/>
              </a:rPr>
              <a:t>idioma extranjero</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53"/>
        <p:cNvGrpSpPr/>
        <p:nvPr/>
      </p:nvGrpSpPr>
      <p:grpSpPr>
        <a:xfrm>
          <a:off x="0" y="0"/>
          <a:ext cx="0" cy="0"/>
          <a:chOff x="0" y="0"/>
          <a:chExt cx="0" cy="0"/>
        </a:xfrm>
      </p:grpSpPr>
      <p:sp>
        <p:nvSpPr>
          <p:cNvPr id="254" name="Shape 254"/>
          <p:cNvSpPr/>
          <p:nvPr/>
        </p:nvSpPr>
        <p:spPr>
          <a:xfrm>
            <a:off x="497400" y="878400"/>
            <a:ext cx="8932325" cy="550325"/>
          </a:xfrm>
          <a:prstGeom prst="rect">
            <a:avLst/>
          </a:prstGeom>
          <a:blipFill>
            <a:blip r:embed="rId4"/>
            <a:stretch>
              <a:fillRect/>
            </a:stretch>
          </a:blipFill>
        </p:spPr>
      </p:sp>
      <p:sp>
        <p:nvSpPr>
          <p:cNvPr id="255" name="Shape 255"/>
          <p:cNvSpPr txBox="1"/>
          <p:nvPr/>
        </p:nvSpPr>
        <p:spPr>
          <a:xfrm>
            <a:off x="622650" y="948950"/>
            <a:ext cx="8761575" cy="48187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a:solidFill>
                  <a:srgbClr val="000000"/>
                </a:solidFill>
                <a:latin typeface="Arial"/>
                <a:ea typeface="Arial"/>
                <a:cs typeface="Arial"/>
                <a:sym typeface="Arial"/>
              </a:rPr>
              <a:t>Preguntas Problematizadoras</a:t>
            </a:r>
          </a:p>
        </p:txBody>
      </p:sp>
      <p:sp>
        <p:nvSpPr>
          <p:cNvPr id="256" name="Shape 256"/>
          <p:cNvSpPr/>
          <p:nvPr/>
        </p:nvSpPr>
        <p:spPr>
          <a:xfrm>
            <a:off x="550325" y="1820325"/>
            <a:ext cx="8932325" cy="920724"/>
          </a:xfrm>
          <a:prstGeom prst="rect">
            <a:avLst/>
          </a:prstGeom>
          <a:blipFill>
            <a:blip r:embed="rId5"/>
            <a:stretch>
              <a:fillRect/>
            </a:stretch>
          </a:blipFill>
        </p:spPr>
      </p:sp>
      <p:sp>
        <p:nvSpPr>
          <p:cNvPr id="257" name="Shape 257"/>
          <p:cNvSpPr txBox="1"/>
          <p:nvPr/>
        </p:nvSpPr>
        <p:spPr>
          <a:xfrm>
            <a:off x="673800" y="189617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Preescolar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reconozco y socializo en el entorno inmediato elementos del vocabulario en Inglés y su relación con mi lengua materna?</a:t>
            </a:r>
          </a:p>
        </p:txBody>
      </p:sp>
      <p:sp>
        <p:nvSpPr>
          <p:cNvPr id="258" name="Shape 258"/>
          <p:cNvSpPr/>
          <p:nvPr/>
        </p:nvSpPr>
        <p:spPr>
          <a:xfrm>
            <a:off x="539750" y="3238500"/>
            <a:ext cx="8921750" cy="920724"/>
          </a:xfrm>
          <a:prstGeom prst="rect">
            <a:avLst/>
          </a:prstGeom>
          <a:blipFill>
            <a:blip r:embed="rId6"/>
            <a:stretch>
              <a:fillRect/>
            </a:stretch>
          </a:blipFill>
        </p:spPr>
      </p:sp>
      <p:sp>
        <p:nvSpPr>
          <p:cNvPr id="259" name="Shape 259"/>
          <p:cNvSpPr txBox="1"/>
          <p:nvPr/>
        </p:nvSpPr>
        <p:spPr>
          <a:xfrm>
            <a:off x="657925" y="3305525"/>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las vivencias cotidianas se constituyen en una estrategia adecuada para la expresión de elementos básicos de la comunicación en Inglés?</a:t>
            </a:r>
          </a:p>
        </p:txBody>
      </p:sp>
      <p:sp>
        <p:nvSpPr>
          <p:cNvPr id="260" name="Shape 260"/>
          <p:cNvSpPr/>
          <p:nvPr/>
        </p:nvSpPr>
        <p:spPr>
          <a:xfrm>
            <a:off x="582075" y="4582575"/>
            <a:ext cx="8932325" cy="994824"/>
          </a:xfrm>
          <a:prstGeom prst="rect">
            <a:avLst/>
          </a:prstGeom>
          <a:blipFill>
            <a:blip r:embed="rId7"/>
            <a:stretch>
              <a:fillRect/>
            </a:stretch>
          </a:blipFill>
        </p:spPr>
      </p:sp>
      <p:sp>
        <p:nvSpPr>
          <p:cNvPr id="261" name="Shape 261"/>
          <p:cNvSpPr txBox="1"/>
          <p:nvPr/>
        </p:nvSpPr>
        <p:spPr>
          <a:xfrm>
            <a:off x="702025" y="465490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Segundo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¿Qué tan pertinente es reconocer e implementar un vocabulario variado en inglés que permita formular preguntas de información acerca de la realidad inmediata?</a:t>
            </a:r>
            <a:r>
              <a:rPr lang="en-US" sz="1999" b="1">
                <a:solidFill>
                  <a:srgbClr val="FF00FF"/>
                </a:solidFill>
                <a:latin typeface="Arial"/>
                <a:ea typeface="Arial"/>
                <a:cs typeface="Arial"/>
                <a:sym typeface="Arial"/>
              </a:rPr>
              <a:t> </a:t>
            </a:r>
          </a:p>
        </p:txBody>
      </p:sp>
      <p:sp>
        <p:nvSpPr>
          <p:cNvPr id="262" name="Shape 262"/>
          <p:cNvSpPr/>
          <p:nvPr/>
        </p:nvSpPr>
        <p:spPr>
          <a:xfrm>
            <a:off x="497400" y="349250"/>
            <a:ext cx="8932325" cy="455075"/>
          </a:xfrm>
          <a:prstGeom prst="rect">
            <a:avLst/>
          </a:prstGeom>
          <a:blipFill>
            <a:blip r:embed="rId8"/>
            <a:stretch>
              <a:fillRect/>
            </a:stretch>
          </a:blipFill>
        </p:spPr>
      </p:sp>
      <p:sp>
        <p:nvSpPr>
          <p:cNvPr id="263" name="Shape 263"/>
          <p:cNvSpPr txBox="1"/>
          <p:nvPr/>
        </p:nvSpPr>
        <p:spPr>
          <a:xfrm>
            <a:off x="622650" y="421550"/>
            <a:ext cx="8761575" cy="3866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a:solidFill>
                  <a:srgbClr val="000000"/>
                </a:solidFill>
                <a:latin typeface="Arial"/>
                <a:ea typeface="Arial"/>
                <a:cs typeface="Arial"/>
                <a:sym typeface="Arial"/>
              </a:rPr>
              <a:t>ESTRUCTURA CONCEPTUAL</a:t>
            </a:r>
          </a:p>
        </p:txBody>
      </p:sp>
      <p:sp>
        <p:nvSpPr>
          <p:cNvPr id="264" name="Shape 264"/>
          <p:cNvSpPr/>
          <p:nvPr/>
        </p:nvSpPr>
        <p:spPr>
          <a:xfrm>
            <a:off x="550325" y="5831400"/>
            <a:ext cx="8932325" cy="984250"/>
          </a:xfrm>
          <a:prstGeom prst="rect">
            <a:avLst/>
          </a:prstGeom>
          <a:blipFill>
            <a:blip r:embed="rId9"/>
            <a:stretch>
              <a:fillRect/>
            </a:stretch>
          </a:blipFill>
        </p:spPr>
      </p:sp>
      <p:sp>
        <p:nvSpPr>
          <p:cNvPr id="265" name="Shape 265"/>
          <p:cNvSpPr txBox="1"/>
          <p:nvPr/>
        </p:nvSpPr>
        <p:spPr>
          <a:xfrm>
            <a:off x="673800" y="590195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Tercero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¿Por qué es importante identificar categorías gramaticales en la construcción de pequeños diálogos contextualizados en inglés?</a:t>
            </a:r>
            <a:r>
              <a:rPr lang="en-US" sz="1999" b="1">
                <a:solidFill>
                  <a:srgbClr val="000000"/>
                </a:solidFill>
                <a:latin typeface="Arial"/>
                <a:ea typeface="Arial"/>
                <a:cs typeface="Arial"/>
                <a:sym typeface="Arial"/>
              </a:rPr>
              <a:t> </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69"/>
        <p:cNvGrpSpPr/>
        <p:nvPr/>
      </p:nvGrpSpPr>
      <p:grpSpPr>
        <a:xfrm>
          <a:off x="0" y="0"/>
          <a:ext cx="0" cy="0"/>
          <a:chOff x="0" y="0"/>
          <a:chExt cx="0" cy="0"/>
        </a:xfrm>
      </p:grpSpPr>
      <p:sp>
        <p:nvSpPr>
          <p:cNvPr id="270" name="Shape 270"/>
          <p:cNvSpPr/>
          <p:nvPr/>
        </p:nvSpPr>
        <p:spPr>
          <a:xfrm>
            <a:off x="486825" y="285750"/>
            <a:ext cx="9186324" cy="1312325"/>
          </a:xfrm>
          <a:prstGeom prst="rect">
            <a:avLst/>
          </a:prstGeom>
          <a:blipFill>
            <a:blip r:embed="rId4"/>
            <a:stretch>
              <a:fillRect/>
            </a:stretch>
          </a:blipFill>
        </p:spPr>
      </p:sp>
      <p:sp>
        <p:nvSpPr>
          <p:cNvPr id="271" name="Shape 271"/>
          <p:cNvSpPr txBox="1"/>
          <p:nvPr/>
        </p:nvSpPr>
        <p:spPr>
          <a:xfrm>
            <a:off x="610300" y="356300"/>
            <a:ext cx="9015574" cy="124387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a:solidFill>
                  <a:srgbClr val="000000"/>
                </a:solidFill>
                <a:latin typeface="Arial"/>
                <a:ea typeface="Arial"/>
                <a:cs typeface="Arial"/>
                <a:sym typeface="Arial"/>
              </a:rPr>
              <a:t>Preguntas Problematizadoras</a:t>
            </a:r>
          </a:p>
        </p:txBody>
      </p:sp>
      <p:sp>
        <p:nvSpPr>
          <p:cNvPr id="272" name="Shape 272"/>
          <p:cNvSpPr/>
          <p:nvPr/>
        </p:nvSpPr>
        <p:spPr>
          <a:xfrm>
            <a:off x="486825" y="2286000"/>
            <a:ext cx="9091075" cy="1703900"/>
          </a:xfrm>
          <a:prstGeom prst="rect">
            <a:avLst/>
          </a:prstGeom>
          <a:blipFill>
            <a:blip r:embed="rId5"/>
            <a:stretch>
              <a:fillRect/>
            </a:stretch>
          </a:blipFill>
        </p:spPr>
      </p:sp>
      <p:sp>
        <p:nvSpPr>
          <p:cNvPr id="273" name="Shape 273"/>
          <p:cNvSpPr txBox="1"/>
          <p:nvPr/>
        </p:nvSpPr>
        <p:spPr>
          <a:xfrm>
            <a:off x="610300" y="2353025"/>
            <a:ext cx="8923850" cy="1640749"/>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Cuarto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contribuye el reconocimiento de categorías gramaticales complejas relacionadas con el tiempo, los espacios y las cantidades para la construcción de preguntas de información en inglés? </a:t>
            </a:r>
          </a:p>
        </p:txBody>
      </p:sp>
      <p:sp>
        <p:nvSpPr>
          <p:cNvPr id="274" name="Shape 274"/>
          <p:cNvSpPr/>
          <p:nvPr/>
        </p:nvSpPr>
        <p:spPr>
          <a:xfrm>
            <a:off x="582075" y="4667250"/>
            <a:ext cx="9091075" cy="1767400"/>
          </a:xfrm>
          <a:prstGeom prst="rect">
            <a:avLst/>
          </a:prstGeom>
          <a:blipFill>
            <a:blip r:embed="rId6"/>
            <a:stretch>
              <a:fillRect/>
            </a:stretch>
          </a:blipFill>
        </p:spPr>
      </p:sp>
      <p:sp>
        <p:nvSpPr>
          <p:cNvPr id="275" name="Shape 275"/>
          <p:cNvSpPr txBox="1"/>
          <p:nvPr/>
        </p:nvSpPr>
        <p:spPr>
          <a:xfrm>
            <a:off x="702025" y="4741325"/>
            <a:ext cx="8923850" cy="17007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Quinto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¿Qué importancia tiene el conocimiento y manejo de los tiempos gramaticales, los verbos de existencia y pertenencia y la oposición de adjetivos para la composición de pequeños escritos en inglés?</a:t>
            </a:r>
          </a:p>
          <a:p>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81" name="Shape 281"/>
          <p:cNvSpPr/>
          <p:nvPr/>
        </p:nvSpPr>
        <p:spPr>
          <a:xfrm>
            <a:off x="497400" y="1756825"/>
            <a:ext cx="9175750" cy="5079974"/>
          </a:xfrm>
          <a:prstGeom prst="rect">
            <a:avLst/>
          </a:prstGeom>
          <a:blipFill>
            <a:blip r:embed="rId4"/>
            <a:stretch>
              <a:fillRect/>
            </a:stretch>
          </a:blipFill>
        </p:spPr>
      </p:sp>
      <p:sp>
        <p:nvSpPr>
          <p:cNvPr id="282" name="Shape 282"/>
          <p:cNvSpPr txBox="1"/>
          <p:nvPr/>
        </p:nvSpPr>
        <p:spPr>
          <a:xfrm>
            <a:off x="622650" y="1829150"/>
            <a:ext cx="2672624"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83" name="Shape 283"/>
          <p:cNvSpPr txBox="1"/>
          <p:nvPr/>
        </p:nvSpPr>
        <p:spPr>
          <a:xfrm>
            <a:off x="3421925" y="1829150"/>
            <a:ext cx="620395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284" name="Shape 284"/>
          <p:cNvSpPr txBox="1"/>
          <p:nvPr/>
        </p:nvSpPr>
        <p:spPr>
          <a:xfrm>
            <a:off x="3421925" y="2480025"/>
            <a:ext cx="3155950"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TERCERO</a:t>
            </a:r>
          </a:p>
        </p:txBody>
      </p:sp>
      <p:sp>
        <p:nvSpPr>
          <p:cNvPr id="285" name="Shape 285"/>
          <p:cNvSpPr txBox="1"/>
          <p:nvPr/>
        </p:nvSpPr>
        <p:spPr>
          <a:xfrm>
            <a:off x="6706300" y="2480025"/>
            <a:ext cx="29195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 A QUINTO</a:t>
            </a:r>
          </a:p>
        </p:txBody>
      </p:sp>
      <p:sp>
        <p:nvSpPr>
          <p:cNvPr id="286" name="Shape 286"/>
          <p:cNvSpPr txBox="1"/>
          <p:nvPr/>
        </p:nvSpPr>
        <p:spPr>
          <a:xfrm>
            <a:off x="622650" y="3152050"/>
            <a:ext cx="2672624" cy="368862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AVANZA EN LA EXPRESIÓN ORAL Y ESCRITA</a:t>
            </a:r>
          </a:p>
          <a:p>
            <a:endParaRPr/>
          </a:p>
        </p:txBody>
      </p:sp>
      <p:sp>
        <p:nvSpPr>
          <p:cNvPr id="287" name="Shape 287"/>
          <p:cNvSpPr txBox="1"/>
          <p:nvPr/>
        </p:nvSpPr>
        <p:spPr>
          <a:xfrm>
            <a:off x="3421925" y="3152050"/>
            <a:ext cx="3155950" cy="36886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Copia y transcribe palabras que comprende y que usa con frecuencia en el salón de clase.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brevemente a las preguntas “que, quien, cuando y donde”, si se refieren a su familia, sus amigos o el colegio.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activamente en juegos de palabras y rondas.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mensajes de invitación y felicitación usando formatos sencillos.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Demuestra conocimientos de las estructuras básicas del ingles.</a:t>
            </a:r>
          </a:p>
        </p:txBody>
      </p:sp>
      <p:sp>
        <p:nvSpPr>
          <p:cNvPr id="288" name="Shape 288"/>
          <p:cNvSpPr txBox="1"/>
          <p:nvPr/>
        </p:nvSpPr>
        <p:spPr>
          <a:xfrm>
            <a:off x="6706300" y="3152050"/>
            <a:ext cx="2919575" cy="3688624"/>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Enlaza frases y oraciones usando conectores que expresan secuencia y adición.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adecuadamente estructuras y patrones gramaticales de uso frecuente.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cortos que describen su estado de animo y sus preferencias.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a preguntas personales como nombre, edad, nacionalidad y dirección, con apoyo de repeticiones cuando es necesario.</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294" name="Shape 294"/>
          <p:cNvSpPr/>
          <p:nvPr/>
        </p:nvSpPr>
        <p:spPr>
          <a:xfrm>
            <a:off x="497400" y="1312325"/>
            <a:ext cx="9186324" cy="6307649"/>
          </a:xfrm>
          <a:prstGeom prst="rect">
            <a:avLst/>
          </a:prstGeom>
          <a:blipFill>
            <a:blip r:embed="rId4"/>
            <a:stretch>
              <a:fillRect/>
            </a:stretch>
          </a:blipFill>
        </p:spPr>
      </p:sp>
      <p:sp>
        <p:nvSpPr>
          <p:cNvPr id="295" name="Shape 295"/>
          <p:cNvSpPr txBox="1"/>
          <p:nvPr/>
        </p:nvSpPr>
        <p:spPr>
          <a:xfrm>
            <a:off x="622650" y="1381125"/>
            <a:ext cx="2910750" cy="12068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296" name="Shape 296"/>
          <p:cNvSpPr txBox="1"/>
          <p:nvPr/>
        </p:nvSpPr>
        <p:spPr>
          <a:xfrm>
            <a:off x="3661825" y="1381125"/>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297" name="Shape 297"/>
          <p:cNvSpPr txBox="1"/>
          <p:nvPr/>
        </p:nvSpPr>
        <p:spPr>
          <a:xfrm>
            <a:off x="3661825" y="2031975"/>
            <a:ext cx="2924875"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TERCERO</a:t>
            </a:r>
          </a:p>
        </p:txBody>
      </p:sp>
      <p:sp>
        <p:nvSpPr>
          <p:cNvPr id="298" name="Shape 298"/>
          <p:cNvSpPr txBox="1"/>
          <p:nvPr/>
        </p:nvSpPr>
        <p:spPr>
          <a:xfrm>
            <a:off x="6715125" y="2031975"/>
            <a:ext cx="2923099"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 A QUINTO</a:t>
            </a:r>
          </a:p>
        </p:txBody>
      </p:sp>
      <p:sp>
        <p:nvSpPr>
          <p:cNvPr id="299" name="Shape 299"/>
          <p:cNvSpPr txBox="1"/>
          <p:nvPr/>
        </p:nvSpPr>
        <p:spPr>
          <a:xfrm>
            <a:off x="622650" y="2614075"/>
            <a:ext cx="2910750" cy="50062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COMPRENDE E INTERPRETA</a:t>
            </a:r>
          </a:p>
        </p:txBody>
      </p:sp>
      <p:sp>
        <p:nvSpPr>
          <p:cNvPr id="300" name="Shape 300"/>
          <p:cNvSpPr txBox="1"/>
          <p:nvPr/>
        </p:nvSpPr>
        <p:spPr>
          <a:xfrm>
            <a:off x="3661825" y="2614075"/>
            <a:ext cx="2924875" cy="50062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palabras relacionadas entre si sobre temas que le son familiares.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secuencias relacionadas con hábitos y rutinas.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Describe algunas características de si misma, de otras personas, de animales, de lugares y del clima.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y sigue instrucciones sencillas, si están ilustradas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palabras y frases cortas en ingles en libros, objetos, juguetes, propagandas y lugares de la institución.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Expresa sus sentimientos y estados de animo.</a:t>
            </a:r>
          </a:p>
          <a:p>
            <a:endParaRPr/>
          </a:p>
        </p:txBody>
      </p:sp>
      <p:sp>
        <p:nvSpPr>
          <p:cNvPr id="301" name="Shape 301"/>
          <p:cNvSpPr txBox="1"/>
          <p:nvPr/>
        </p:nvSpPr>
        <p:spPr>
          <a:xfrm>
            <a:off x="6715125" y="2614075"/>
            <a:ext cx="2923099" cy="50062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los nombres de los personajes y los eventos principales de un cuento leído por el profesor y apoyada en imágenes, videos o cualquier tipo de material visual.</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información personal proporcionada por sus compañeras y el profesor.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secuencia de las acciones y las asocia con los momentos del día, cuando alguien describe su rutina diaria.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Se describe a si misma o a otra persona conocida, con frases simples y cortas, teniendo en cuenta su edad y sus características físicas.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Expresa en una palabra o frase corta, como se siente.</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07" name="Shape 307"/>
          <p:cNvSpPr/>
          <p:nvPr/>
        </p:nvSpPr>
        <p:spPr>
          <a:xfrm>
            <a:off x="486825" y="1756825"/>
            <a:ext cx="9186324" cy="5207000"/>
          </a:xfrm>
          <a:prstGeom prst="rect">
            <a:avLst/>
          </a:prstGeom>
          <a:blipFill>
            <a:blip r:embed="rId4"/>
            <a:stretch>
              <a:fillRect/>
            </a:stretch>
          </a:blipFill>
        </p:spPr>
      </p:sp>
      <p:sp>
        <p:nvSpPr>
          <p:cNvPr id="308" name="Shape 308"/>
          <p:cNvSpPr txBox="1"/>
          <p:nvPr/>
        </p:nvSpPr>
        <p:spPr>
          <a:xfrm>
            <a:off x="610300" y="1829150"/>
            <a:ext cx="2903699"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09" name="Shape 309"/>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10" name="Shape 310"/>
          <p:cNvSpPr txBox="1"/>
          <p:nvPr/>
        </p:nvSpPr>
        <p:spPr>
          <a:xfrm>
            <a:off x="3640650" y="2480025"/>
            <a:ext cx="293014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PRIMERO A TERCERO</a:t>
            </a:r>
          </a:p>
        </p:txBody>
      </p:sp>
      <p:sp>
        <p:nvSpPr>
          <p:cNvPr id="311" name="Shape 311"/>
          <p:cNvSpPr txBox="1"/>
          <p:nvPr/>
        </p:nvSpPr>
        <p:spPr>
          <a:xfrm>
            <a:off x="6699250" y="2480025"/>
            <a:ext cx="2926624"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CUARTO A QUINTO</a:t>
            </a:r>
          </a:p>
        </p:txBody>
      </p:sp>
      <p:sp>
        <p:nvSpPr>
          <p:cNvPr id="312" name="Shape 312"/>
          <p:cNvSpPr txBox="1"/>
          <p:nvPr/>
        </p:nvSpPr>
        <p:spPr>
          <a:xfrm>
            <a:off x="610300" y="3152050"/>
            <a:ext cx="2903699" cy="3820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Y ANALIZA ELEMENTOS Y FUNCIONES DE LA COMUNICACIÓN PARA HACERLA MÁS EFICAZ</a:t>
            </a:r>
          </a:p>
          <a:p>
            <a:endParaRPr/>
          </a:p>
        </p:txBody>
      </p:sp>
      <p:sp>
        <p:nvSpPr>
          <p:cNvPr id="313" name="Shape 313"/>
          <p:cNvSpPr txBox="1"/>
          <p:nvPr/>
        </p:nvSpPr>
        <p:spPr>
          <a:xfrm>
            <a:off x="3640650" y="3152050"/>
            <a:ext cx="2930149" cy="382092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el lenguaje no verbal cuando no puede responder verbalmente a preguntas sobre sus preferencias.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a saludos y a despedidas.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Usa expresiones cotidianas para expresar sus necesidades inmediatas en el aula.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a preguntas sobre como se siente.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Refuerza con gestos lo que dice para hacerse entender.</a:t>
            </a:r>
          </a:p>
        </p:txBody>
      </p:sp>
      <p:sp>
        <p:nvSpPr>
          <p:cNvPr id="314" name="Shape 314"/>
          <p:cNvSpPr txBox="1"/>
          <p:nvPr/>
        </p:nvSpPr>
        <p:spPr>
          <a:xfrm>
            <a:off x="6699250" y="3152050"/>
            <a:ext cx="2926624" cy="382092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Mantiene una conversación simple en ingles con una compañera cuando desarrolla una actividad de aula.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Puede saludar de acuerdo con la hora del día, de forma natural y apropiada.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Pregunta y responde sobre las características físicas de objetos familiares.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preguntas sobre sus gustos y preferencias.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Dice un texto corto memorizado en una dramatización, ayudándose con gestos.</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18"/>
        <p:cNvGrpSpPr/>
        <p:nvPr/>
      </p:nvGrpSpPr>
      <p:grpSpPr>
        <a:xfrm>
          <a:off x="0" y="0"/>
          <a:ext cx="0" cy="0"/>
          <a:chOff x="0" y="0"/>
          <a:chExt cx="0" cy="0"/>
        </a:xfrm>
      </p:grpSpPr>
      <p:sp>
        <p:nvSpPr>
          <p:cNvPr id="319" name="Shape 319"/>
          <p:cNvSpPr/>
          <p:nvPr/>
        </p:nvSpPr>
        <p:spPr>
          <a:xfrm>
            <a:off x="571500" y="465650"/>
            <a:ext cx="8932325" cy="550325"/>
          </a:xfrm>
          <a:prstGeom prst="rect">
            <a:avLst/>
          </a:prstGeom>
          <a:blipFill>
            <a:blip r:embed="rId4"/>
            <a:stretch>
              <a:fillRect/>
            </a:stretch>
          </a:blipFill>
        </p:spPr>
      </p:sp>
      <p:sp>
        <p:nvSpPr>
          <p:cNvPr id="320" name="Shape 320"/>
          <p:cNvSpPr txBox="1"/>
          <p:nvPr/>
        </p:nvSpPr>
        <p:spPr>
          <a:xfrm>
            <a:off x="694950" y="537975"/>
            <a:ext cx="8761575" cy="481874"/>
          </a:xfrm>
          <a:prstGeom prst="rect">
            <a:avLst/>
          </a:prstGeom>
        </p:spPr>
        <p:txBody>
          <a:bodyPr lIns="38100" tIns="38100" rIns="38100" bIns="38100" anchor="t" anchorCtr="0">
            <a:spAutoFit/>
          </a:bodyPr>
          <a:lstStyle/>
          <a:p>
            <a:pPr marL="0" marR="0" indent="0" algn="ctr">
              <a:lnSpc>
                <a:spcPct val="119791"/>
              </a:lnSpc>
              <a:spcBef>
                <a:spcPts val="0"/>
              </a:spcBef>
              <a:spcAft>
                <a:spcPts val="0"/>
              </a:spcAft>
              <a:buNone/>
            </a:pPr>
            <a:r>
              <a:rPr lang="en-US" sz="2666">
                <a:solidFill>
                  <a:srgbClr val="000000"/>
                </a:solidFill>
                <a:latin typeface="Arial"/>
                <a:ea typeface="Arial"/>
                <a:cs typeface="Arial"/>
                <a:sym typeface="Arial"/>
              </a:rPr>
              <a:t>Preguntas Problematizadoras</a:t>
            </a:r>
          </a:p>
        </p:txBody>
      </p:sp>
      <p:sp>
        <p:nvSpPr>
          <p:cNvPr id="321" name="Shape 321"/>
          <p:cNvSpPr/>
          <p:nvPr/>
        </p:nvSpPr>
        <p:spPr>
          <a:xfrm>
            <a:off x="433900" y="1217075"/>
            <a:ext cx="8932325" cy="920724"/>
          </a:xfrm>
          <a:prstGeom prst="rect">
            <a:avLst/>
          </a:prstGeom>
          <a:blipFill>
            <a:blip r:embed="rId5"/>
            <a:stretch>
              <a:fillRect/>
            </a:stretch>
          </a:blipFill>
        </p:spPr>
      </p:sp>
      <p:sp>
        <p:nvSpPr>
          <p:cNvPr id="322" name="Shape 322"/>
          <p:cNvSpPr txBox="1"/>
          <p:nvPr/>
        </p:nvSpPr>
        <p:spPr>
          <a:xfrm>
            <a:off x="553850" y="129115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la interacción con el entorno favorece el aprendizaje significativo y el interés para expresarme en Inglés?</a:t>
            </a:r>
          </a:p>
        </p:txBody>
      </p:sp>
      <p:sp>
        <p:nvSpPr>
          <p:cNvPr id="323" name="Shape 323"/>
          <p:cNvSpPr/>
          <p:nvPr/>
        </p:nvSpPr>
        <p:spPr>
          <a:xfrm>
            <a:off x="497400" y="2243650"/>
            <a:ext cx="8932325" cy="920724"/>
          </a:xfrm>
          <a:prstGeom prst="rect">
            <a:avLst/>
          </a:prstGeom>
          <a:blipFill>
            <a:blip r:embed="rId6"/>
            <a:stretch>
              <a:fillRect/>
            </a:stretch>
          </a:blipFill>
        </p:spPr>
      </p:sp>
      <p:sp>
        <p:nvSpPr>
          <p:cNvPr id="324" name="Shape 324"/>
          <p:cNvSpPr txBox="1"/>
          <p:nvPr/>
        </p:nvSpPr>
        <p:spPr>
          <a:xfrm>
            <a:off x="622650" y="231420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Séptimo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se pueden aprovechar las vivencias cotidianas como una estrategia adecuada para la expresión y la significación en Inglés?</a:t>
            </a:r>
          </a:p>
        </p:txBody>
      </p:sp>
      <p:sp>
        <p:nvSpPr>
          <p:cNvPr id="325" name="Shape 325"/>
          <p:cNvSpPr/>
          <p:nvPr/>
        </p:nvSpPr>
        <p:spPr>
          <a:xfrm>
            <a:off x="497400" y="3270250"/>
            <a:ext cx="8932325" cy="994824"/>
          </a:xfrm>
          <a:prstGeom prst="rect">
            <a:avLst/>
          </a:prstGeom>
          <a:blipFill>
            <a:blip r:embed="rId7"/>
            <a:stretch>
              <a:fillRect/>
            </a:stretch>
          </a:blipFill>
        </p:spPr>
      </p:sp>
      <p:sp>
        <p:nvSpPr>
          <p:cNvPr id="326" name="Shape 326"/>
          <p:cNvSpPr txBox="1"/>
          <p:nvPr/>
        </p:nvSpPr>
        <p:spPr>
          <a:xfrm>
            <a:off x="622650" y="3342550"/>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¿Cómo es posible expresarse en Inglés de acuerdo con los conocimientos adquiridos, según las intenciones comunicativas y el nivel de aprendizaje?</a:t>
            </a:r>
            <a:r>
              <a:rPr lang="en-US" sz="1999" b="1">
                <a:solidFill>
                  <a:srgbClr val="000000"/>
                </a:solidFill>
                <a:latin typeface="Arial"/>
                <a:ea typeface="Arial"/>
                <a:cs typeface="Arial"/>
                <a:sym typeface="Arial"/>
              </a:rPr>
              <a:t> </a:t>
            </a:r>
          </a:p>
        </p:txBody>
      </p:sp>
      <p:sp>
        <p:nvSpPr>
          <p:cNvPr id="327" name="Shape 327"/>
          <p:cNvSpPr/>
          <p:nvPr/>
        </p:nvSpPr>
        <p:spPr>
          <a:xfrm>
            <a:off x="497400" y="5334000"/>
            <a:ext cx="8932325" cy="920724"/>
          </a:xfrm>
          <a:prstGeom prst="rect">
            <a:avLst/>
          </a:prstGeom>
          <a:blipFill>
            <a:blip r:embed="rId8"/>
            <a:stretch>
              <a:fillRect/>
            </a:stretch>
          </a:blipFill>
        </p:spPr>
      </p:sp>
      <p:sp>
        <p:nvSpPr>
          <p:cNvPr id="328" name="Shape 328"/>
          <p:cNvSpPr txBox="1"/>
          <p:nvPr/>
        </p:nvSpPr>
        <p:spPr>
          <a:xfrm>
            <a:off x="622650" y="5406300"/>
            <a:ext cx="8761575" cy="8540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Décimo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el conocimiento de los diferentes tiempos verbales posibilita la comprensión y producción de los discursos expresados en inglés? </a:t>
            </a:r>
          </a:p>
        </p:txBody>
      </p:sp>
      <p:sp>
        <p:nvSpPr>
          <p:cNvPr id="329" name="Shape 329"/>
          <p:cNvSpPr/>
          <p:nvPr/>
        </p:nvSpPr>
        <p:spPr>
          <a:xfrm>
            <a:off x="486825" y="6328825"/>
            <a:ext cx="8964075" cy="1291150"/>
          </a:xfrm>
          <a:prstGeom prst="rect">
            <a:avLst/>
          </a:prstGeom>
          <a:blipFill>
            <a:blip r:embed="rId9"/>
            <a:stretch>
              <a:fillRect/>
            </a:stretch>
          </a:blipFill>
        </p:spPr>
      </p:sp>
      <p:sp>
        <p:nvSpPr>
          <p:cNvPr id="330" name="Shape 330"/>
          <p:cNvSpPr txBox="1"/>
          <p:nvPr/>
        </p:nvSpPr>
        <p:spPr>
          <a:xfrm>
            <a:off x="608525" y="6402900"/>
            <a:ext cx="8796850" cy="13955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Once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¿De qué manera es posible que desde el conocimiento de la gramática y los elementos fundamentales de la comunicación en inglés se puedan sostener conversaciones claras y coherentes?</a:t>
            </a:r>
          </a:p>
          <a:p>
            <a:endParaRPr/>
          </a:p>
        </p:txBody>
      </p:sp>
      <p:sp>
        <p:nvSpPr>
          <p:cNvPr id="331" name="Shape 331"/>
          <p:cNvSpPr/>
          <p:nvPr/>
        </p:nvSpPr>
        <p:spPr>
          <a:xfrm>
            <a:off x="529150" y="4318000"/>
            <a:ext cx="8932325" cy="984250"/>
          </a:xfrm>
          <a:prstGeom prst="rect">
            <a:avLst/>
          </a:prstGeom>
          <a:blipFill>
            <a:blip r:embed="rId10"/>
            <a:stretch>
              <a:fillRect/>
            </a:stretch>
          </a:blipFill>
        </p:spPr>
      </p:sp>
      <p:sp>
        <p:nvSpPr>
          <p:cNvPr id="332" name="Shape 332"/>
          <p:cNvSpPr txBox="1"/>
          <p:nvPr/>
        </p:nvSpPr>
        <p:spPr>
          <a:xfrm>
            <a:off x="656150" y="4385025"/>
            <a:ext cx="8761575" cy="9228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Noveno </a:t>
            </a:r>
          </a:p>
          <a:p>
            <a:pPr marL="0" marR="0" indent="0" algn="ctr">
              <a:lnSpc>
                <a:spcPct val="119642"/>
              </a:lnSpc>
              <a:spcBef>
                <a:spcPts val="0"/>
              </a:spcBef>
              <a:spcAft>
                <a:spcPts val="0"/>
              </a:spcAft>
              <a:buNone/>
            </a:pPr>
            <a:r>
              <a:rPr lang="en-US" sz="1555" b="1">
                <a:solidFill>
                  <a:srgbClr val="000000"/>
                </a:solidFill>
                <a:latin typeface="Arial"/>
                <a:ea typeface="Arial"/>
                <a:cs typeface="Arial"/>
                <a:sym typeface="Arial"/>
              </a:rPr>
              <a:t>¿Por qué es importante Interpretar y expresar textos en inglés, involucrando en ellos las estructuras gramaticales y vocabulario aprendido en los grados y procesos anteriores?</a:t>
            </a:r>
            <a:r>
              <a:rPr lang="en-US" sz="1999" b="1">
                <a:solidFill>
                  <a:srgbClr val="FF00FF"/>
                </a:solidFill>
                <a:latin typeface="Arial"/>
                <a:ea typeface="Arial"/>
                <a:cs typeface="Arial"/>
                <a:sym typeface="Arial"/>
              </a:rPr>
              <a:t>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38" name="Shape 338"/>
          <p:cNvSpPr/>
          <p:nvPr/>
        </p:nvSpPr>
        <p:spPr>
          <a:xfrm>
            <a:off x="497400" y="1756825"/>
            <a:ext cx="9175750" cy="5164650"/>
          </a:xfrm>
          <a:prstGeom prst="rect">
            <a:avLst/>
          </a:prstGeom>
          <a:blipFill>
            <a:blip r:embed="rId4"/>
            <a:stretch>
              <a:fillRect/>
            </a:stretch>
          </a:blipFill>
        </p:spPr>
      </p:sp>
      <p:sp>
        <p:nvSpPr>
          <p:cNvPr id="339" name="Shape 339"/>
          <p:cNvSpPr txBox="1"/>
          <p:nvPr/>
        </p:nvSpPr>
        <p:spPr>
          <a:xfrm>
            <a:off x="622650" y="1829150"/>
            <a:ext cx="2672624"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40" name="Shape 340"/>
          <p:cNvSpPr txBox="1"/>
          <p:nvPr/>
        </p:nvSpPr>
        <p:spPr>
          <a:xfrm>
            <a:off x="3421925" y="1829150"/>
            <a:ext cx="620395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41" name="Shape 341"/>
          <p:cNvSpPr txBox="1"/>
          <p:nvPr/>
        </p:nvSpPr>
        <p:spPr>
          <a:xfrm>
            <a:off x="3421925" y="2480025"/>
            <a:ext cx="3155950"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42" name="Shape 342"/>
          <p:cNvSpPr txBox="1"/>
          <p:nvPr/>
        </p:nvSpPr>
        <p:spPr>
          <a:xfrm>
            <a:off x="6706300" y="2480025"/>
            <a:ext cx="29195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43" name="Shape 343"/>
          <p:cNvSpPr txBox="1"/>
          <p:nvPr/>
        </p:nvSpPr>
        <p:spPr>
          <a:xfrm>
            <a:off x="622650" y="3152050"/>
            <a:ext cx="2672624" cy="37733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AVANZA EN LA EXPRESIÓN ORAL Y ESCRITA</a:t>
            </a:r>
          </a:p>
          <a:p>
            <a:endParaRPr/>
          </a:p>
        </p:txBody>
      </p:sp>
      <p:sp>
        <p:nvSpPr>
          <p:cNvPr id="344" name="Shape 344"/>
          <p:cNvSpPr txBox="1"/>
          <p:nvPr/>
        </p:nvSpPr>
        <p:spPr>
          <a:xfrm>
            <a:off x="3421925" y="3152050"/>
            <a:ext cx="3155950"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información básica sobre temas relacionados con sus actividades cotidianas y con su entorno.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instrucciones escritas para llevar a cabo actividades cotidianas, personales y académicas.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Describe con frases cortas personas, lugares, objetos o hechos relacionados con temas y situaciones que le son familiares.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Responde con frases cortas a preguntas sencillas sobre temas que le son familiares.</a:t>
            </a:r>
          </a:p>
        </p:txBody>
      </p:sp>
      <p:sp>
        <p:nvSpPr>
          <p:cNvPr id="345" name="Shape 345"/>
          <p:cNvSpPr txBox="1"/>
          <p:nvPr/>
        </p:nvSpPr>
        <p:spPr>
          <a:xfrm>
            <a:off x="6706300" y="3152050"/>
            <a:ext cx="2919575"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Sigue las instrucciones dadas en clase para realizar actividades académicas.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iniciación, nudo y desenlace en una narración.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narraciones sobre experiencias personales y hechos a su alrededor.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en una conversación cuando su interlocutor da el tiempo para pensar mis respuestas.</a:t>
            </a:r>
          </a:p>
          <a:p>
            <a:endParaRP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51" name="Shape 351"/>
          <p:cNvSpPr/>
          <p:nvPr/>
        </p:nvSpPr>
        <p:spPr>
          <a:xfrm>
            <a:off x="497400" y="1312325"/>
            <a:ext cx="9186324" cy="6117150"/>
          </a:xfrm>
          <a:prstGeom prst="rect">
            <a:avLst/>
          </a:prstGeom>
          <a:blipFill>
            <a:blip r:embed="rId4"/>
            <a:stretch>
              <a:fillRect/>
            </a:stretch>
          </a:blipFill>
        </p:spPr>
      </p:sp>
      <p:sp>
        <p:nvSpPr>
          <p:cNvPr id="352" name="Shape 352"/>
          <p:cNvSpPr txBox="1"/>
          <p:nvPr/>
        </p:nvSpPr>
        <p:spPr>
          <a:xfrm>
            <a:off x="622650" y="1381125"/>
            <a:ext cx="2910750" cy="12068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53" name="Shape 353"/>
          <p:cNvSpPr txBox="1"/>
          <p:nvPr/>
        </p:nvSpPr>
        <p:spPr>
          <a:xfrm>
            <a:off x="3661825" y="1381125"/>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54" name="Shape 354"/>
          <p:cNvSpPr txBox="1"/>
          <p:nvPr/>
        </p:nvSpPr>
        <p:spPr>
          <a:xfrm>
            <a:off x="3661825" y="2031975"/>
            <a:ext cx="2924875"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55" name="Shape 355"/>
          <p:cNvSpPr txBox="1"/>
          <p:nvPr/>
        </p:nvSpPr>
        <p:spPr>
          <a:xfrm>
            <a:off x="6715125" y="2031975"/>
            <a:ext cx="2923099" cy="5559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56" name="Shape 356"/>
          <p:cNvSpPr txBox="1"/>
          <p:nvPr/>
        </p:nvSpPr>
        <p:spPr>
          <a:xfrm>
            <a:off x="622650" y="2614075"/>
            <a:ext cx="2910750" cy="48157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COMPRENDE E INTERPRETA</a:t>
            </a:r>
          </a:p>
        </p:txBody>
      </p:sp>
      <p:sp>
        <p:nvSpPr>
          <p:cNvPr id="357" name="Shape 357"/>
          <p:cNvSpPr txBox="1"/>
          <p:nvPr/>
        </p:nvSpPr>
        <p:spPr>
          <a:xfrm>
            <a:off x="3661825" y="2614075"/>
            <a:ext cx="2924875"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preguntas y expresiones orales que se refieren a él, a su familia, a sus amigos y su entorno.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textos literarios , académicos y de interés general, escritos con un lenguaje sencillo.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mensajes cortos y con diferentes propósitos relacionados con situaciones, objetos o personas de su entorno inmediato.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Solicita explicaciones sobre situaciones puntuales en la escuela, familia y entorno cercano.</a:t>
            </a:r>
          </a:p>
          <a:p>
            <a:endParaRPr/>
          </a:p>
          <a:p>
            <a:endParaRPr/>
          </a:p>
        </p:txBody>
      </p:sp>
      <p:sp>
        <p:nvSpPr>
          <p:cNvPr id="358" name="Shape 358"/>
          <p:cNvSpPr txBox="1"/>
          <p:nvPr/>
        </p:nvSpPr>
        <p:spPr>
          <a:xfrm>
            <a:off x="6715125" y="2614075"/>
            <a:ext cx="2923099" cy="481575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Entiende lo que le dicen el profesor y sus compañeros en interacciones cotidianas dentro del aula, sin necesidad de repetición.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el propósito de una descripción en textos narrativos de mediana extensión.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mensajes en diferentes formatos sobre temas de su interés.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Narra historias cortas enlazando sus ideas de manera apropiada.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Conversa con sus compañeras y profesor sobre experiencias pasadas y planes futuros.</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62"/>
        <p:cNvGrpSpPr/>
        <p:nvPr/>
      </p:nvGrpSpPr>
      <p:grpSpPr>
        <a:xfrm>
          <a:off x="0" y="0"/>
          <a:ext cx="0" cy="0"/>
          <a:chOff x="0" y="0"/>
          <a:chExt cx="0" cy="0"/>
        </a:xfrm>
      </p:grpSpPr>
      <p:sp>
        <p:nvSpPr>
          <p:cNvPr id="363" name="Shape 36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64" name="Shape 364"/>
          <p:cNvSpPr/>
          <p:nvPr/>
        </p:nvSpPr>
        <p:spPr>
          <a:xfrm>
            <a:off x="486825" y="1756825"/>
            <a:ext cx="9186324" cy="5069399"/>
          </a:xfrm>
          <a:prstGeom prst="rect">
            <a:avLst/>
          </a:prstGeom>
          <a:blipFill>
            <a:blip r:embed="rId4"/>
            <a:stretch>
              <a:fillRect/>
            </a:stretch>
          </a:blipFill>
        </p:spPr>
      </p:sp>
      <p:sp>
        <p:nvSpPr>
          <p:cNvPr id="365" name="Shape 365"/>
          <p:cNvSpPr txBox="1"/>
          <p:nvPr/>
        </p:nvSpPr>
        <p:spPr>
          <a:xfrm>
            <a:off x="610300" y="1829150"/>
            <a:ext cx="2910750"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66" name="Shape 366"/>
          <p:cNvSpPr txBox="1"/>
          <p:nvPr/>
        </p:nvSpPr>
        <p:spPr>
          <a:xfrm>
            <a:off x="3649475" y="1829150"/>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67" name="Shape 367"/>
          <p:cNvSpPr txBox="1"/>
          <p:nvPr/>
        </p:nvSpPr>
        <p:spPr>
          <a:xfrm>
            <a:off x="3649475" y="2480025"/>
            <a:ext cx="29248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68" name="Shape 368"/>
          <p:cNvSpPr txBox="1"/>
          <p:nvPr/>
        </p:nvSpPr>
        <p:spPr>
          <a:xfrm>
            <a:off x="6702775" y="2480025"/>
            <a:ext cx="292309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69" name="Shape 369"/>
          <p:cNvSpPr txBox="1"/>
          <p:nvPr/>
        </p:nvSpPr>
        <p:spPr>
          <a:xfrm>
            <a:off x="610300" y="3152050"/>
            <a:ext cx="2910750" cy="368334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EXPLORA LA LITERATURA</a:t>
            </a:r>
          </a:p>
        </p:txBody>
      </p:sp>
      <p:sp>
        <p:nvSpPr>
          <p:cNvPr id="370" name="Shape 370"/>
          <p:cNvSpPr txBox="1"/>
          <p:nvPr/>
        </p:nvSpPr>
        <p:spPr>
          <a:xfrm>
            <a:off x="3649475" y="3152050"/>
            <a:ext cx="2924875" cy="3683349"/>
          </a:xfrm>
          <a:prstGeom prst="rect">
            <a:avLst/>
          </a:prstGeom>
        </p:spPr>
        <p:txBody>
          <a:bodyPr lIns="38100" tIns="38100" rIns="38100" bIns="38100" anchor="t" anchorCtr="0">
            <a:spAutoFit/>
          </a:bodyPr>
          <a:lstStyle/>
          <a:p>
            <a:pPr marL="381000" marR="0" lvl="0" indent="-135466" algn="l">
              <a:lnSpc>
                <a:spcPct val="119791"/>
              </a:lnSpc>
              <a:spcBef>
                <a:spcPts val="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Comprende mensajes cortos y simples relacionados con su entorno y sus intereses personales y académicos . </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Puede extraer información general y especifica de un texto corto y escrito en un lenguaje sencillo.</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Completa información personal básica en formatos y documentos sencillos.</a:t>
            </a:r>
          </a:p>
          <a:p>
            <a:pPr marL="381000" marR="0" lvl="0" indent="-135466" algn="l">
              <a:lnSpc>
                <a:spcPct val="119791"/>
              </a:lnSpc>
              <a:spcBef>
                <a:spcPts val="240"/>
              </a:spcBef>
              <a:spcAft>
                <a:spcPts val="0"/>
              </a:spcAft>
              <a:buClr>
                <a:srgbClr val="000000"/>
              </a:buClr>
              <a:buSzPct val="170940"/>
              <a:buFont typeface="Arial"/>
              <a:buChar char="•"/>
            </a:pPr>
            <a:r>
              <a:rPr lang="en-US" sz="1333">
                <a:solidFill>
                  <a:srgbClr val="000000"/>
                </a:solidFill>
                <a:latin typeface="Arial"/>
                <a:ea typeface="Arial"/>
                <a:cs typeface="Arial"/>
                <a:sym typeface="Arial"/>
              </a:rPr>
              <a:t>Participa en situaciones comunicativas cotidianas, tales como pedir favores, disculparse y agradecer.</a:t>
            </a:r>
          </a:p>
        </p:txBody>
      </p:sp>
      <p:sp>
        <p:nvSpPr>
          <p:cNvPr id="371" name="Shape 371"/>
          <p:cNvSpPr txBox="1"/>
          <p:nvPr/>
        </p:nvSpPr>
        <p:spPr>
          <a:xfrm>
            <a:off x="6702775" y="3152050"/>
            <a:ext cx="2923099" cy="3683349"/>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ideas generales y específicas en textos orales, si tiene conocimiento del tema y del vocabulario utilizado.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puntos a favor y en contra en un texto argumentativo sobre temas con los que está familiarizado.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Diligencia efectivamente formatos con información personal.</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en una conversación con sus compañeros y su profesor.</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5"/>
        <p:cNvGrpSpPr/>
        <p:nvPr/>
      </p:nvGrpSpPr>
      <p:grpSpPr>
        <a:xfrm>
          <a:off x="0" y="0"/>
          <a:ext cx="0" cy="0"/>
          <a:chOff x="0" y="0"/>
          <a:chExt cx="0" cy="0"/>
        </a:xfrm>
      </p:grpSpPr>
      <p:sp>
        <p:nvSpPr>
          <p:cNvPr id="46" name="Shape 46"/>
          <p:cNvSpPr/>
          <p:nvPr/>
        </p:nvSpPr>
        <p:spPr>
          <a:xfrm>
            <a:off x="349250" y="296325"/>
            <a:ext cx="9313324" cy="1767400"/>
          </a:xfrm>
          <a:prstGeom prst="rect">
            <a:avLst/>
          </a:prstGeom>
          <a:blipFill>
            <a:blip r:embed="rId4"/>
            <a:stretch>
              <a:fillRect/>
            </a:stretch>
          </a:blipFill>
        </p:spPr>
      </p:sp>
      <p:sp>
        <p:nvSpPr>
          <p:cNvPr id="47" name="Shape 47"/>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48" name="Shape 48"/>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49" name="Shape 49"/>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50" name="Shape 50"/>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51" name="Shape 51"/>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52" name="Shape 52"/>
          <p:cNvSpPr txBox="1"/>
          <p:nvPr/>
        </p:nvSpPr>
        <p:spPr>
          <a:xfrm>
            <a:off x="327750" y="2009800"/>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53" name="Shape 53"/>
          <p:cNvSpPr txBox="1"/>
          <p:nvPr/>
        </p:nvSpPr>
        <p:spPr>
          <a:xfrm>
            <a:off x="471488" y="2441848"/>
            <a:ext cx="8911499" cy="4558225"/>
          </a:xfrm>
          <a:prstGeom prst="rect">
            <a:avLst/>
          </a:prstGeom>
        </p:spPr>
        <p:txBody>
          <a:bodyPr lIns="38100" tIns="38100" rIns="38100" bIns="38100" anchor="t" anchorCtr="0">
            <a:spAutoFit/>
          </a:bodyPr>
          <a:lstStyle/>
          <a:p>
            <a:pPr marL="0" marR="0" indent="0" algn="l">
              <a:lnSpc>
                <a:spcPct val="120312"/>
              </a:lnSpc>
              <a:spcBef>
                <a:spcPts val="0"/>
              </a:spcBef>
              <a:spcAft>
                <a:spcPts val="0"/>
              </a:spcAft>
              <a:buNone/>
            </a:pPr>
            <a:r>
              <a:rPr lang="en-US" sz="2000"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Desde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este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enfoque</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busca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sensibilizar</a:t>
            </a:r>
            <a:r>
              <a:rPr lang="en-US" sz="1777" dirty="0">
                <a:solidFill>
                  <a:srgbClr val="000000"/>
                </a:solidFill>
                <a:latin typeface="Arial"/>
                <a:ea typeface="Arial"/>
                <a:cs typeface="Arial"/>
                <a:sym typeface="Arial"/>
              </a:rPr>
              <a:t> a maestros y </a:t>
            </a:r>
            <a:r>
              <a:rPr lang="en-US" sz="1777" dirty="0" err="1">
                <a:solidFill>
                  <a:srgbClr val="000000"/>
                </a:solidFill>
                <a:latin typeface="Arial"/>
                <a:ea typeface="Arial"/>
                <a:cs typeface="Arial"/>
                <a:sym typeface="Arial"/>
              </a:rPr>
              <a:t>estudiantes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hacia</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actitud</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investigativa</a:t>
            </a:r>
            <a:r>
              <a:rPr lang="en-US" sz="1777" dirty="0">
                <a:solidFill>
                  <a:srgbClr val="000000"/>
                </a:solidFill>
                <a:latin typeface="Arial"/>
                <a:ea typeface="Arial"/>
                <a:cs typeface="Arial"/>
                <a:sym typeface="Arial"/>
              </a:rPr>
              <a:t>, con la </a:t>
            </a:r>
            <a:r>
              <a:rPr lang="en-US" sz="1777" dirty="0" err="1">
                <a:solidFill>
                  <a:srgbClr val="000000"/>
                </a:solidFill>
                <a:latin typeface="Arial"/>
                <a:ea typeface="Arial"/>
                <a:cs typeface="Arial"/>
                <a:sym typeface="Arial"/>
              </a:rPr>
              <a:t>cual</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constituye</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dinámica</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interacciones</a:t>
            </a:r>
            <a:r>
              <a:rPr lang="en-US" sz="1777" dirty="0">
                <a:solidFill>
                  <a:srgbClr val="000000"/>
                </a:solidFill>
                <a:latin typeface="Arial"/>
                <a:ea typeface="Arial"/>
                <a:cs typeface="Arial"/>
                <a:sym typeface="Arial"/>
              </a:rPr>
              <a:t> en </a:t>
            </a:r>
            <a:r>
              <a:rPr lang="en-US" sz="1777" dirty="0" err="1">
                <a:solidFill>
                  <a:srgbClr val="000000"/>
                </a:solidFill>
                <a:latin typeface="Arial"/>
                <a:ea typeface="Arial"/>
                <a:cs typeface="Arial"/>
                <a:sym typeface="Arial"/>
              </a:rPr>
              <a:t>nuestro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contexto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escolar</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transforman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así</a:t>
            </a:r>
            <a:r>
              <a:rPr lang="en-US" sz="1777" dirty="0">
                <a:solidFill>
                  <a:srgbClr val="000000"/>
                </a:solidFill>
                <a:latin typeface="Arial"/>
                <a:ea typeface="Arial"/>
                <a:cs typeface="Arial"/>
                <a:sym typeface="Arial"/>
              </a:rPr>
              <a:t>, los </a:t>
            </a:r>
            <a:r>
              <a:rPr lang="en-US" sz="1777" dirty="0" err="1">
                <a:solidFill>
                  <a:srgbClr val="000000"/>
                </a:solidFill>
                <a:latin typeface="Arial"/>
                <a:ea typeface="Arial"/>
                <a:cs typeface="Arial"/>
                <a:sym typeface="Arial"/>
              </a:rPr>
              <a:t>docentes</a:t>
            </a:r>
            <a:r>
              <a:rPr lang="en-US" sz="1777" dirty="0">
                <a:solidFill>
                  <a:srgbClr val="000000"/>
                </a:solidFill>
                <a:latin typeface="Arial"/>
                <a:ea typeface="Arial"/>
                <a:cs typeface="Arial"/>
                <a:sym typeface="Arial"/>
              </a:rPr>
              <a:t> en “</a:t>
            </a:r>
            <a:r>
              <a:rPr lang="en-US" sz="1777" dirty="0" err="1">
                <a:solidFill>
                  <a:srgbClr val="000000"/>
                </a:solidFill>
                <a:latin typeface="Arial"/>
                <a:ea typeface="Arial"/>
                <a:cs typeface="Arial"/>
                <a:sym typeface="Arial"/>
              </a:rPr>
              <a:t>orientadores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dispuestos</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cuestionar</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introducir</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obstáculos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para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suscitar</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desarrollos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cambios</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esquemas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cognitivos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elaboraciones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discursivas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culturales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sociales</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estudiantes</a:t>
            </a:r>
            <a:r>
              <a:rPr lang="en-US" sz="1777" dirty="0">
                <a:solidFill>
                  <a:srgbClr val="000000"/>
                </a:solidFill>
                <a:latin typeface="Arial"/>
                <a:ea typeface="Arial"/>
                <a:cs typeface="Arial"/>
                <a:sym typeface="Arial"/>
              </a:rPr>
              <a:t>; al fin de </a:t>
            </a:r>
            <a:r>
              <a:rPr lang="en-US" sz="1777" dirty="0" err="1">
                <a:solidFill>
                  <a:srgbClr val="000000"/>
                </a:solidFill>
                <a:latin typeface="Arial"/>
                <a:ea typeface="Arial"/>
                <a:cs typeface="Arial"/>
                <a:sym typeface="Arial"/>
              </a:rPr>
              <a:t>cuentas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docentes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estudiantes</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constituyen</a:t>
            </a:r>
            <a:r>
              <a:rPr lang="en-US" sz="1777" dirty="0">
                <a:solidFill>
                  <a:srgbClr val="000000"/>
                </a:solidFill>
                <a:latin typeface="Arial"/>
                <a:ea typeface="Arial"/>
                <a:cs typeface="Arial"/>
                <a:sym typeface="Arial"/>
              </a:rPr>
              <a:t> en </a:t>
            </a:r>
            <a:r>
              <a:rPr lang="en-US" sz="1777" dirty="0" err="1">
                <a:solidFill>
                  <a:srgbClr val="000000"/>
                </a:solidFill>
                <a:latin typeface="Arial"/>
                <a:ea typeface="Arial"/>
                <a:cs typeface="Arial"/>
                <a:sym typeface="Arial"/>
              </a:rPr>
              <a:t>problematizadores</a:t>
            </a:r>
            <a:r>
              <a:rPr lang="en-US" sz="1777" dirty="0">
                <a:solidFill>
                  <a:srgbClr val="000000"/>
                </a:solidFill>
                <a:latin typeface="Arial"/>
                <a:ea typeface="Arial"/>
                <a:cs typeface="Arial"/>
                <a:sym typeface="Arial"/>
              </a:rPr>
              <a:t> del </a:t>
            </a:r>
            <a:r>
              <a:rPr lang="en-US" sz="1777" dirty="0" err="1">
                <a:solidFill>
                  <a:srgbClr val="000000"/>
                </a:solidFill>
                <a:latin typeface="Arial"/>
                <a:ea typeface="Arial"/>
                <a:cs typeface="Arial"/>
                <a:sym typeface="Arial"/>
              </a:rPr>
              <a:t>conocimiento</a:t>
            </a:r>
            <a:r>
              <a:rPr lang="en-US" sz="1777" dirty="0">
                <a:solidFill>
                  <a:srgbClr val="000000"/>
                </a:solidFill>
                <a:latin typeface="Arial"/>
                <a:ea typeface="Arial"/>
                <a:cs typeface="Arial"/>
                <a:sym typeface="Arial"/>
              </a:rPr>
              <a:t>. </a:t>
            </a:r>
          </a:p>
          <a:p>
            <a:endParaRPr dirty="0"/>
          </a:p>
          <a:p>
            <a:pPr marL="0" marR="0" indent="0" algn="l">
              <a:lnSpc>
                <a:spcPct val="120312"/>
              </a:lnSpc>
              <a:spcBef>
                <a:spcPts val="0"/>
              </a:spcBef>
              <a:spcAft>
                <a:spcPts val="0"/>
              </a:spcAft>
              <a:buNone/>
            </a:pPr>
            <a:r>
              <a:rPr lang="en-US" sz="1777" dirty="0">
                <a:solidFill>
                  <a:srgbClr val="000000"/>
                </a:solidFill>
                <a:latin typeface="Arial"/>
                <a:ea typeface="Arial"/>
                <a:cs typeface="Arial"/>
                <a:sym typeface="Arial"/>
              </a:rPr>
              <a:t>En </a:t>
            </a:r>
            <a:r>
              <a:rPr lang="en-US" sz="1777" dirty="0" err="1">
                <a:solidFill>
                  <a:srgbClr val="000000"/>
                </a:solidFill>
                <a:latin typeface="Arial"/>
                <a:ea typeface="Arial"/>
                <a:cs typeface="Arial"/>
                <a:sym typeface="Arial"/>
              </a:rPr>
              <a:t>este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enfoque</a:t>
            </a:r>
            <a:r>
              <a:rPr lang="en-US" sz="1777" dirty="0">
                <a:solidFill>
                  <a:srgbClr val="000000"/>
                </a:solidFill>
                <a:latin typeface="Arial"/>
                <a:ea typeface="Arial"/>
                <a:cs typeface="Arial"/>
                <a:sym typeface="Arial"/>
              </a:rPr>
              <a:t> ambos </a:t>
            </a:r>
            <a:r>
              <a:rPr lang="en-US" sz="1777" dirty="0" err="1">
                <a:solidFill>
                  <a:srgbClr val="000000"/>
                </a:solidFill>
                <a:latin typeface="Arial"/>
                <a:ea typeface="Arial"/>
                <a:cs typeface="Arial"/>
                <a:sym typeface="Arial"/>
              </a:rPr>
              <a:t>sujetos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establecen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puentes</a:t>
            </a:r>
            <a:r>
              <a:rPr lang="en-US" sz="1777" dirty="0">
                <a:solidFill>
                  <a:srgbClr val="000000"/>
                </a:solidFill>
                <a:latin typeface="Arial"/>
                <a:ea typeface="Arial"/>
                <a:cs typeface="Arial"/>
                <a:sym typeface="Arial"/>
              </a:rPr>
              <a:t> entre los </a:t>
            </a:r>
            <a:r>
              <a:rPr lang="en-US" sz="1777" dirty="0" err="1">
                <a:solidFill>
                  <a:srgbClr val="000000"/>
                </a:solidFill>
                <a:latin typeface="Arial"/>
                <a:ea typeface="Arial"/>
                <a:cs typeface="Arial"/>
                <a:sym typeface="Arial"/>
              </a:rPr>
              <a:t>elementos</a:t>
            </a:r>
            <a:r>
              <a:rPr lang="en-US" sz="1777" dirty="0">
                <a:solidFill>
                  <a:srgbClr val="000000"/>
                </a:solidFill>
                <a:latin typeface="Arial"/>
                <a:ea typeface="Arial"/>
                <a:cs typeface="Arial"/>
                <a:sym typeface="Arial"/>
              </a:rPr>
              <a:t> de la </a:t>
            </a:r>
            <a:r>
              <a:rPr lang="en-US" sz="1777" dirty="0" err="1">
                <a:solidFill>
                  <a:srgbClr val="000000"/>
                </a:solidFill>
                <a:latin typeface="Arial"/>
                <a:ea typeface="Arial"/>
                <a:cs typeface="Arial"/>
                <a:sym typeface="Arial"/>
              </a:rPr>
              <a:t>cultura</a:t>
            </a:r>
            <a:r>
              <a:rPr lang="en-US" sz="1777" dirty="0">
                <a:solidFill>
                  <a:srgbClr val="000000"/>
                </a:solidFill>
                <a:latin typeface="Arial"/>
                <a:ea typeface="Arial"/>
                <a:cs typeface="Arial"/>
                <a:sym typeface="Arial"/>
              </a:rPr>
              <a:t> universal, el </a:t>
            </a:r>
            <a:r>
              <a:rPr lang="en-US" sz="1777" dirty="0" err="1">
                <a:solidFill>
                  <a:srgbClr val="000000"/>
                </a:solidFill>
                <a:latin typeface="Arial"/>
                <a:ea typeface="Arial"/>
                <a:cs typeface="Arial"/>
                <a:sym typeface="Arial"/>
              </a:rPr>
              <a:t>conocimiento</a:t>
            </a:r>
            <a:r>
              <a:rPr lang="en-US" sz="1777" dirty="0">
                <a:solidFill>
                  <a:srgbClr val="000000"/>
                </a:solidFill>
                <a:latin typeface="Arial"/>
                <a:ea typeface="Arial"/>
                <a:cs typeface="Arial"/>
                <a:sym typeface="Arial"/>
              </a:rPr>
              <a:t> local, y los </a:t>
            </a:r>
            <a:r>
              <a:rPr lang="en-US" sz="1777" dirty="0" err="1">
                <a:solidFill>
                  <a:srgbClr val="000000"/>
                </a:solidFill>
                <a:latin typeface="Arial"/>
                <a:ea typeface="Arial"/>
                <a:cs typeface="Arial"/>
                <a:sym typeface="Arial"/>
              </a:rPr>
              <a:t>saberes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culturales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previos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Actitudes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así</a:t>
            </a:r>
            <a:r>
              <a:rPr lang="en-US" sz="1777" dirty="0">
                <a:solidFill>
                  <a:srgbClr val="000000"/>
                </a:solidFill>
                <a:latin typeface="Arial"/>
                <a:ea typeface="Arial"/>
                <a:cs typeface="Arial"/>
                <a:sym typeface="Arial"/>
              </a:rPr>
              <a:t> son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renuevan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recrean</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ciencias</a:t>
            </a:r>
            <a:r>
              <a:rPr lang="en-US" sz="1777" dirty="0">
                <a:solidFill>
                  <a:srgbClr val="000000"/>
                </a:solidFill>
                <a:latin typeface="Arial"/>
                <a:ea typeface="Arial"/>
                <a:cs typeface="Arial"/>
                <a:sym typeface="Arial"/>
              </a:rPr>
              <a:t>, el arte, la </a:t>
            </a:r>
            <a:r>
              <a:rPr lang="en-US" sz="1777" dirty="0" err="1">
                <a:solidFill>
                  <a:srgbClr val="000000"/>
                </a:solidFill>
                <a:latin typeface="Arial"/>
                <a:ea typeface="Arial"/>
                <a:cs typeface="Arial"/>
                <a:sym typeface="Arial"/>
              </a:rPr>
              <a:t>literatura</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lengua</a:t>
            </a:r>
            <a:r>
              <a:rPr lang="en-US" sz="1777" dirty="0">
                <a:solidFill>
                  <a:srgbClr val="000000"/>
                </a:solidFill>
                <a:latin typeface="Arial"/>
                <a:ea typeface="Arial"/>
                <a:cs typeface="Arial"/>
                <a:sym typeface="Arial"/>
              </a:rPr>
              <a:t> y los </a:t>
            </a:r>
            <a:r>
              <a:rPr lang="en-US" sz="1777" dirty="0" err="1">
                <a:solidFill>
                  <a:srgbClr val="000000"/>
                </a:solidFill>
                <a:latin typeface="Arial"/>
                <a:ea typeface="Arial"/>
                <a:cs typeface="Arial"/>
                <a:sym typeface="Arial"/>
              </a:rPr>
              <a:t>otros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sistemas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simbólicos</a:t>
            </a:r>
            <a:r>
              <a:rPr lang="en-US" sz="1777" dirty="0">
                <a:solidFill>
                  <a:srgbClr val="000000"/>
                </a:solidFill>
                <a:latin typeface="Arial"/>
                <a:ea typeface="Arial"/>
                <a:cs typeface="Arial"/>
                <a:sym typeface="Arial"/>
              </a:rPr>
              <a:t>.</a:t>
            </a:r>
          </a:p>
          <a:p>
            <a:pPr marL="0" marR="0" indent="0" algn="l">
              <a:lnSpc>
                <a:spcPct val="120312"/>
              </a:lnSpc>
              <a:spcBef>
                <a:spcPts val="0"/>
              </a:spcBef>
              <a:spcAft>
                <a:spcPts val="0"/>
              </a:spcAft>
              <a:buNone/>
            </a:pPr>
            <a:r>
              <a:rPr lang="en-US" sz="1777" dirty="0" err="1">
                <a:solidFill>
                  <a:srgbClr val="000000"/>
                </a:solidFill>
                <a:latin typeface="Arial"/>
                <a:ea typeface="Arial"/>
                <a:cs typeface="Arial"/>
                <a:sym typeface="Arial"/>
              </a:rPr>
              <a:t>Estamos</a:t>
            </a:r>
            <a:r>
              <a:rPr lang="en-US" sz="1777" dirty="0">
                <a:solidFill>
                  <a:srgbClr val="000000"/>
                </a:solidFill>
                <a:latin typeface="Arial"/>
                <a:ea typeface="Arial"/>
                <a:cs typeface="Arial"/>
                <a:sym typeface="Arial"/>
              </a:rPr>
              <a:t> de </a:t>
            </a:r>
            <a:r>
              <a:rPr lang="en-US" sz="1777" dirty="0" err="1">
                <a:solidFill>
                  <a:srgbClr val="000000"/>
                </a:solidFill>
                <a:latin typeface="Arial"/>
                <a:ea typeface="Arial"/>
                <a:cs typeface="Arial"/>
                <a:sym typeface="Arial"/>
              </a:rPr>
              <a:t>acuerdo</a:t>
            </a:r>
            <a:r>
              <a:rPr lang="en-US" sz="1777" dirty="0">
                <a:solidFill>
                  <a:srgbClr val="000000"/>
                </a:solidFill>
                <a:latin typeface="Arial"/>
                <a:ea typeface="Arial"/>
                <a:cs typeface="Arial"/>
                <a:sym typeface="Arial"/>
              </a:rPr>
              <a:t> con Reyes </a:t>
            </a:r>
            <a:r>
              <a:rPr lang="en-US" sz="1777" dirty="0" err="1">
                <a:solidFill>
                  <a:srgbClr val="000000"/>
                </a:solidFill>
                <a:latin typeface="Arial"/>
                <a:ea typeface="Arial"/>
                <a:cs typeface="Arial"/>
                <a:sym typeface="Arial"/>
              </a:rPr>
              <a:t>cuando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invitaba</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multiplicar</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composiciones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orales</a:t>
            </a:r>
            <a:r>
              <a:rPr lang="en-US" sz="1777" dirty="0">
                <a:solidFill>
                  <a:srgbClr val="000000"/>
                </a:solidFill>
                <a:latin typeface="Arial"/>
                <a:ea typeface="Arial"/>
                <a:cs typeface="Arial"/>
                <a:sym typeface="Arial"/>
              </a:rPr>
              <a:t> y </a:t>
            </a:r>
            <a:r>
              <a:rPr lang="en-US" sz="1777" dirty="0" err="1">
                <a:solidFill>
                  <a:srgbClr val="000000"/>
                </a:solidFill>
                <a:latin typeface="Arial"/>
                <a:ea typeface="Arial"/>
                <a:cs typeface="Arial"/>
                <a:sym typeface="Arial"/>
              </a:rPr>
              <a:t>escritas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charlas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las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discusiones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sobre</a:t>
            </a:r>
            <a:r>
              <a:rPr lang="en-US" sz="1777" dirty="0">
                <a:solidFill>
                  <a:srgbClr val="000000"/>
                </a:solidFill>
                <a:latin typeface="Arial"/>
                <a:ea typeface="Arial"/>
                <a:cs typeface="Arial"/>
                <a:sym typeface="Arial"/>
              </a:rPr>
              <a:t> los </a:t>
            </a:r>
            <a:r>
              <a:rPr lang="en-US" sz="1777" dirty="0" err="1">
                <a:solidFill>
                  <a:srgbClr val="000000"/>
                </a:solidFill>
                <a:latin typeface="Arial"/>
                <a:ea typeface="Arial"/>
                <a:cs typeface="Arial"/>
                <a:sym typeface="Arial"/>
              </a:rPr>
              <a:t>casos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vivos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ofrezcan</a:t>
            </a:r>
            <a:r>
              <a:rPr lang="en-US" sz="1777" dirty="0">
                <a:solidFill>
                  <a:srgbClr val="000000"/>
                </a:solidFill>
                <a:latin typeface="Arial"/>
                <a:ea typeface="Arial"/>
                <a:cs typeface="Arial"/>
                <a:sym typeface="Arial"/>
              </a:rPr>
              <a:t> a </a:t>
            </a:r>
            <a:r>
              <a:rPr lang="en-US" sz="1777" dirty="0" err="1">
                <a:solidFill>
                  <a:srgbClr val="000000"/>
                </a:solidFill>
                <a:latin typeface="Arial"/>
                <a:ea typeface="Arial"/>
                <a:cs typeface="Arial"/>
                <a:sym typeface="Arial"/>
              </a:rPr>
              <a:t>mano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necesario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entonces</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incluir</a:t>
            </a:r>
            <a:r>
              <a:rPr lang="en-US" sz="1777" dirty="0">
                <a:solidFill>
                  <a:srgbClr val="000000"/>
                </a:solidFill>
                <a:latin typeface="Arial"/>
                <a:ea typeface="Arial"/>
                <a:cs typeface="Arial"/>
                <a:sym typeface="Arial"/>
              </a:rPr>
              <a:t> la </a:t>
            </a:r>
            <a:r>
              <a:rPr lang="en-US" sz="1777" dirty="0" err="1">
                <a:solidFill>
                  <a:srgbClr val="000000"/>
                </a:solidFill>
                <a:latin typeface="Arial"/>
                <a:ea typeface="Arial"/>
                <a:cs typeface="Arial"/>
                <a:sym typeface="Arial"/>
              </a:rPr>
              <a:t>cotidianidad</a:t>
            </a:r>
            <a:r>
              <a:rPr lang="en-US" sz="1777" dirty="0">
                <a:solidFill>
                  <a:srgbClr val="000000"/>
                </a:solidFill>
                <a:latin typeface="Arial"/>
                <a:ea typeface="Arial"/>
                <a:cs typeface="Arial"/>
                <a:sym typeface="Arial"/>
              </a:rPr>
              <a:t> en la </a:t>
            </a:r>
            <a:r>
              <a:rPr lang="en-US" sz="1777" dirty="0" err="1">
                <a:solidFill>
                  <a:srgbClr val="000000"/>
                </a:solidFill>
                <a:latin typeface="Arial"/>
                <a:ea typeface="Arial"/>
                <a:cs typeface="Arial"/>
                <a:sym typeface="Arial"/>
              </a:rPr>
              <a:t>escuela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puesto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lo </a:t>
            </a:r>
            <a:r>
              <a:rPr lang="en-US" sz="1777" dirty="0" err="1">
                <a:solidFill>
                  <a:srgbClr val="000000"/>
                </a:solidFill>
                <a:latin typeface="Arial"/>
                <a:ea typeface="Arial"/>
                <a:cs typeface="Arial"/>
                <a:sym typeface="Arial"/>
              </a:rPr>
              <a:t>que</a:t>
            </a:r>
            <a:r>
              <a:rPr lang="en-US" sz="1777" dirty="0">
                <a:solidFill>
                  <a:srgbClr val="000000"/>
                </a:solidFill>
                <a:latin typeface="Arial"/>
                <a:ea typeface="Arial"/>
                <a:cs typeface="Arial"/>
                <a:sym typeface="Arial"/>
              </a:rPr>
              <a:t> se </a:t>
            </a:r>
            <a:r>
              <a:rPr lang="en-US" sz="1777" dirty="0" err="1">
                <a:solidFill>
                  <a:srgbClr val="000000"/>
                </a:solidFill>
                <a:latin typeface="Arial"/>
                <a:ea typeface="Arial"/>
                <a:cs typeface="Arial"/>
                <a:sym typeface="Arial"/>
              </a:rPr>
              <a:t>enseña</a:t>
            </a:r>
            <a:r>
              <a:rPr lang="en-US" sz="1777" dirty="0">
                <a:solidFill>
                  <a:srgbClr val="000000"/>
                </a:solidFill>
                <a:latin typeface="Arial"/>
                <a:ea typeface="Arial"/>
                <a:cs typeface="Arial"/>
                <a:sym typeface="Arial"/>
              </a:rPr>
              <a:t> no </a:t>
            </a:r>
            <a:r>
              <a:rPr lang="en-US" sz="1777" dirty="0" err="1">
                <a:solidFill>
                  <a:srgbClr val="000000"/>
                </a:solidFill>
                <a:latin typeface="Arial"/>
                <a:ea typeface="Arial"/>
                <a:cs typeface="Arial"/>
                <a:sym typeface="Arial"/>
              </a:rPr>
              <a:t>es</a:t>
            </a:r>
            <a:r>
              <a:rPr lang="en-US" sz="1777" dirty="0">
                <a:solidFill>
                  <a:srgbClr val="000000"/>
                </a:solidFill>
                <a:latin typeface="Arial"/>
                <a:ea typeface="Arial"/>
                <a:cs typeface="Arial"/>
                <a:sym typeface="Arial"/>
              </a:rPr>
              <a:t> el </a:t>
            </a:r>
            <a:r>
              <a:rPr lang="en-US" sz="1777" dirty="0" err="1">
                <a:solidFill>
                  <a:srgbClr val="000000"/>
                </a:solidFill>
                <a:latin typeface="Arial"/>
                <a:ea typeface="Arial"/>
                <a:cs typeface="Arial"/>
                <a:sym typeface="Arial"/>
              </a:rPr>
              <a:t>lenguaje</a:t>
            </a:r>
            <a:r>
              <a:rPr lang="en-US" sz="1777" dirty="0">
                <a:solidFill>
                  <a:srgbClr val="000000"/>
                </a:solidFill>
                <a:latin typeface="Arial"/>
                <a:ea typeface="Arial"/>
                <a:cs typeface="Arial"/>
                <a:sym typeface="Arial"/>
              </a:rPr>
              <a:t> o la </a:t>
            </a:r>
            <a:r>
              <a:rPr lang="en-US" sz="1777" dirty="0" err="1">
                <a:solidFill>
                  <a:srgbClr val="000000"/>
                </a:solidFill>
                <a:latin typeface="Arial"/>
                <a:ea typeface="Arial"/>
                <a:cs typeface="Arial"/>
                <a:sym typeface="Arial"/>
              </a:rPr>
              <a:t>literatura</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sino</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su</a:t>
            </a:r>
            <a:r>
              <a:rPr lang="en-US" sz="1777" dirty="0">
                <a:solidFill>
                  <a:srgbClr val="000000"/>
                </a:solidFill>
                <a:latin typeface="Arial"/>
                <a:ea typeface="Arial"/>
                <a:cs typeface="Arial"/>
                <a:sym typeface="Arial"/>
              </a:rPr>
              <a:t> </a:t>
            </a:r>
            <a:r>
              <a:rPr lang="en-US" sz="1777" dirty="0" err="1">
                <a:solidFill>
                  <a:srgbClr val="000000"/>
                </a:solidFill>
                <a:latin typeface="Arial"/>
                <a:ea typeface="Arial"/>
                <a:cs typeface="Arial"/>
                <a:sym typeface="Arial"/>
              </a:rPr>
              <a:t>necesidad</a:t>
            </a:r>
            <a:r>
              <a:rPr lang="en-US" sz="1777" dirty="0">
                <a:solidFill>
                  <a:srgbClr val="000000"/>
                </a:solidFill>
                <a:latin typeface="Arial"/>
                <a:ea typeface="Arial"/>
                <a:cs typeface="Arial"/>
                <a:sym typeface="Arial"/>
              </a:rPr>
              <a:t> en el </a:t>
            </a:r>
            <a:r>
              <a:rPr lang="en-US" sz="1777" dirty="0" err="1">
                <a:solidFill>
                  <a:srgbClr val="000000"/>
                </a:solidFill>
                <a:latin typeface="Arial"/>
                <a:ea typeface="Arial"/>
                <a:cs typeface="Arial"/>
                <a:sym typeface="Arial"/>
              </a:rPr>
              <a:t>universo</a:t>
            </a:r>
            <a:r>
              <a:rPr lang="en-US" sz="1777" dirty="0">
                <a:solidFill>
                  <a:srgbClr val="000000"/>
                </a:solidFill>
                <a:latin typeface="Arial"/>
                <a:ea typeface="Arial"/>
                <a:cs typeface="Arial"/>
                <a:sym typeface="Arial"/>
              </a:rPr>
              <a:t> del </a:t>
            </a:r>
            <a:r>
              <a:rPr lang="en-US" sz="1777" dirty="0" err="1">
                <a:solidFill>
                  <a:srgbClr val="000000"/>
                </a:solidFill>
                <a:latin typeface="Arial"/>
                <a:ea typeface="Arial"/>
                <a:cs typeface="Arial"/>
                <a:sym typeface="Arial"/>
              </a:rPr>
              <a:t>deseo</a:t>
            </a:r>
            <a:r>
              <a:rPr lang="en-US" sz="1777" dirty="0">
                <a:solidFill>
                  <a:srgbClr val="000000"/>
                </a:solidFill>
                <a:latin typeface="Arial"/>
                <a:ea typeface="Arial"/>
                <a:cs typeface="Arial"/>
                <a:sym typeface="Arial"/>
              </a:rPr>
              <a:t>.</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75"/>
        <p:cNvGrpSpPr/>
        <p:nvPr/>
      </p:nvGrpSpPr>
      <p:grpSpPr>
        <a:xfrm>
          <a:off x="0" y="0"/>
          <a:ext cx="0" cy="0"/>
          <a:chOff x="0" y="0"/>
          <a:chExt cx="0" cy="0"/>
        </a:xfrm>
      </p:grpSpPr>
      <p:sp>
        <p:nvSpPr>
          <p:cNvPr id="376" name="Shape 376"/>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77" name="Shape 377"/>
          <p:cNvSpPr/>
          <p:nvPr/>
        </p:nvSpPr>
        <p:spPr>
          <a:xfrm>
            <a:off x="497400" y="1756825"/>
            <a:ext cx="9175750" cy="5164650"/>
          </a:xfrm>
          <a:prstGeom prst="rect">
            <a:avLst/>
          </a:prstGeom>
          <a:blipFill>
            <a:blip r:embed="rId4"/>
            <a:stretch>
              <a:fillRect/>
            </a:stretch>
          </a:blipFill>
        </p:spPr>
      </p:sp>
      <p:sp>
        <p:nvSpPr>
          <p:cNvPr id="378" name="Shape 378"/>
          <p:cNvSpPr txBox="1"/>
          <p:nvPr/>
        </p:nvSpPr>
        <p:spPr>
          <a:xfrm>
            <a:off x="622650" y="1829150"/>
            <a:ext cx="2898400"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79" name="Shape 379"/>
          <p:cNvSpPr txBox="1"/>
          <p:nvPr/>
        </p:nvSpPr>
        <p:spPr>
          <a:xfrm>
            <a:off x="3649475" y="1829150"/>
            <a:ext cx="5976400"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80" name="Shape 380"/>
          <p:cNvSpPr txBox="1"/>
          <p:nvPr/>
        </p:nvSpPr>
        <p:spPr>
          <a:xfrm>
            <a:off x="3649475" y="2480025"/>
            <a:ext cx="2924875"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81" name="Shape 381"/>
          <p:cNvSpPr txBox="1"/>
          <p:nvPr/>
        </p:nvSpPr>
        <p:spPr>
          <a:xfrm>
            <a:off x="6702775" y="2480025"/>
            <a:ext cx="292309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82" name="Shape 382"/>
          <p:cNvSpPr txBox="1"/>
          <p:nvPr/>
        </p:nvSpPr>
        <p:spPr>
          <a:xfrm>
            <a:off x="622650" y="3152050"/>
            <a:ext cx="2898400" cy="377330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DESCIFRA Y UTILIZA CÓDIGOS NO VERBALES</a:t>
            </a:r>
          </a:p>
          <a:p>
            <a:endParaRPr/>
          </a:p>
        </p:txBody>
      </p:sp>
      <p:sp>
        <p:nvSpPr>
          <p:cNvPr id="383" name="Shape 383"/>
          <p:cNvSpPr txBox="1"/>
          <p:nvPr/>
        </p:nvSpPr>
        <p:spPr>
          <a:xfrm>
            <a:off x="3649475" y="3152050"/>
            <a:ext cx="2924875"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y sigue instrucciones puntuales cuando éstas se presentan en forma clara y con vocabulario conocido. </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relaciones establecidas por palabras como </a:t>
            </a:r>
            <a:r>
              <a:rPr lang="en-US" sz="1555" i="1">
                <a:solidFill>
                  <a:srgbClr val="000000"/>
                </a:solidFill>
                <a:latin typeface="Arial"/>
                <a:ea typeface="Arial"/>
                <a:cs typeface="Arial"/>
                <a:sym typeface="Arial"/>
              </a:rPr>
              <a:t>and </a:t>
            </a:r>
            <a:r>
              <a:rPr lang="en-US" sz="1555">
                <a:solidFill>
                  <a:srgbClr val="000000"/>
                </a:solidFill>
                <a:latin typeface="Arial"/>
                <a:ea typeface="Arial"/>
                <a:cs typeface="Arial"/>
                <a:sym typeface="Arial"/>
              </a:rPr>
              <a:t>(adición),</a:t>
            </a:r>
            <a:r>
              <a:rPr lang="en-US" sz="1555" i="1">
                <a:solidFill>
                  <a:srgbClr val="000000"/>
                </a:solidFill>
                <a:latin typeface="Arial"/>
                <a:ea typeface="Arial"/>
                <a:cs typeface="Arial"/>
                <a:sym typeface="Arial"/>
              </a:rPr>
              <a:t> but </a:t>
            </a:r>
            <a:r>
              <a:rPr lang="en-US" sz="1555">
                <a:solidFill>
                  <a:srgbClr val="000000"/>
                </a:solidFill>
                <a:latin typeface="Arial"/>
                <a:ea typeface="Arial"/>
                <a:cs typeface="Arial"/>
                <a:sym typeface="Arial"/>
              </a:rPr>
              <a:t>(contraste),</a:t>
            </a:r>
            <a:r>
              <a:rPr lang="en-US" sz="1555" i="1">
                <a:solidFill>
                  <a:srgbClr val="000000"/>
                </a:solidFill>
                <a:latin typeface="Arial"/>
                <a:ea typeface="Arial"/>
                <a:cs typeface="Arial"/>
                <a:sym typeface="Arial"/>
              </a:rPr>
              <a:t> first</a:t>
            </a:r>
            <a:r>
              <a:rPr lang="en-US" sz="1555">
                <a:solidFill>
                  <a:srgbClr val="000000"/>
                </a:solidFill>
                <a:latin typeface="Arial"/>
                <a:ea typeface="Arial"/>
                <a:cs typeface="Arial"/>
                <a:sym typeface="Arial"/>
              </a:rPr>
              <a:t>,</a:t>
            </a:r>
            <a:r>
              <a:rPr lang="en-US" sz="1555" i="1">
                <a:solidFill>
                  <a:srgbClr val="000000"/>
                </a:solidFill>
                <a:latin typeface="Arial"/>
                <a:ea typeface="Arial"/>
                <a:cs typeface="Arial"/>
                <a:sym typeface="Arial"/>
              </a:rPr>
              <a:t> second</a:t>
            </a:r>
            <a:r>
              <a:rPr lang="en-US" sz="1555">
                <a:solidFill>
                  <a:srgbClr val="000000"/>
                </a:solidFill>
                <a:latin typeface="Arial"/>
                <a:ea typeface="Arial"/>
                <a:cs typeface="Arial"/>
                <a:sym typeface="Arial"/>
              </a:rPr>
              <a:t>... (orden temporal)., en enunciados sencillos.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un texto corto relativo a la familia, los amigos, el entorno o sobre hechos que son familiares.</a:t>
            </a:r>
          </a:p>
        </p:txBody>
      </p:sp>
      <p:sp>
        <p:nvSpPr>
          <p:cNvPr id="384" name="Shape 384"/>
          <p:cNvSpPr txBox="1"/>
          <p:nvPr/>
        </p:nvSpPr>
        <p:spPr>
          <a:xfrm>
            <a:off x="6702775" y="3152050"/>
            <a:ext cx="2923099" cy="3773300"/>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Reconoce los elementos de enlace de texto oral para identificar su secuencia.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relaciones de adición, contraste, orden temporal y especial y causa-efecto entre enunciados sencillos.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Contesta, en forma oral escrita, preguntas relacionadas con textos que ha leído.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Se apoya en sus conocimientos generales del mundo para participar en una conversación.</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388"/>
        <p:cNvGrpSpPr/>
        <p:nvPr/>
      </p:nvGrpSpPr>
      <p:grpSpPr>
        <a:xfrm>
          <a:off x="0" y="0"/>
          <a:ext cx="0" cy="0"/>
          <a:chOff x="0" y="0"/>
          <a:chExt cx="0" cy="0"/>
        </a:xfrm>
      </p:grpSpPr>
      <p:sp>
        <p:nvSpPr>
          <p:cNvPr id="389" name="Shape 389"/>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390" name="Shape 390"/>
          <p:cNvSpPr/>
          <p:nvPr/>
        </p:nvSpPr>
        <p:spPr>
          <a:xfrm>
            <a:off x="486825" y="1756825"/>
            <a:ext cx="9186324" cy="5069399"/>
          </a:xfrm>
          <a:prstGeom prst="rect">
            <a:avLst/>
          </a:prstGeom>
          <a:blipFill>
            <a:blip r:embed="rId4"/>
            <a:stretch>
              <a:fillRect/>
            </a:stretch>
          </a:blipFill>
        </p:spPr>
      </p:sp>
      <p:sp>
        <p:nvSpPr>
          <p:cNvPr id="391" name="Shape 391"/>
          <p:cNvSpPr txBox="1"/>
          <p:nvPr/>
        </p:nvSpPr>
        <p:spPr>
          <a:xfrm>
            <a:off x="610300" y="1829150"/>
            <a:ext cx="2903699" cy="1296799"/>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392" name="Shape 392"/>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393" name="Shape 393"/>
          <p:cNvSpPr txBox="1"/>
          <p:nvPr/>
        </p:nvSpPr>
        <p:spPr>
          <a:xfrm>
            <a:off x="3640650" y="2480025"/>
            <a:ext cx="2930149"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SEXTO A SEPTIMO</a:t>
            </a:r>
          </a:p>
        </p:txBody>
      </p:sp>
      <p:sp>
        <p:nvSpPr>
          <p:cNvPr id="394" name="Shape 394"/>
          <p:cNvSpPr txBox="1"/>
          <p:nvPr/>
        </p:nvSpPr>
        <p:spPr>
          <a:xfrm>
            <a:off x="6699250" y="2480025"/>
            <a:ext cx="2926624" cy="64592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OCTAVO A NOVENO</a:t>
            </a:r>
          </a:p>
        </p:txBody>
      </p:sp>
      <p:sp>
        <p:nvSpPr>
          <p:cNvPr id="395" name="Shape 395"/>
          <p:cNvSpPr txBox="1"/>
          <p:nvPr/>
        </p:nvSpPr>
        <p:spPr>
          <a:xfrm>
            <a:off x="610300" y="3152050"/>
            <a:ext cx="2903699" cy="36815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Y ANALIZA ELEMENTOS Y FUNCIONES DE LA COMUNICACIÓN PARA HACERLA MÁS EFICAZ</a:t>
            </a:r>
          </a:p>
          <a:p>
            <a:endParaRPr/>
          </a:p>
        </p:txBody>
      </p:sp>
      <p:sp>
        <p:nvSpPr>
          <p:cNvPr id="396" name="Shape 396"/>
          <p:cNvSpPr txBox="1"/>
          <p:nvPr/>
        </p:nvSpPr>
        <p:spPr>
          <a:xfrm>
            <a:off x="3640650" y="3152050"/>
            <a:ext cx="2930149" cy="368157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Comprende una descripción oral sobre una situación, persona, lugar u objeto.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cortos en los que expresa contraste, adición, causa y efecto entre ideas.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la lectura como un hábito importante de enriquecimiento personal y académico.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códigos no verbales en su comunicación, como gestos y entonación, entre otros.</a:t>
            </a:r>
          </a:p>
        </p:txBody>
      </p:sp>
      <p:sp>
        <p:nvSpPr>
          <p:cNvPr id="397" name="Shape 397"/>
          <p:cNvSpPr txBox="1"/>
          <p:nvPr/>
        </p:nvSpPr>
        <p:spPr>
          <a:xfrm>
            <a:off x="6699250" y="3152050"/>
            <a:ext cx="2926624" cy="368157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Muestra una actitud respetuosa y tolerante al escuchar a otros.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recurrencia de ideas en un mismo texto.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Produce textos sencillos con diferentes funciones (describir, narrar, argumentar) sobre temas personales y relacionados con otras asignaturas.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Interactúa con sus compañeras y profesor para tomar decisiones sobre temas específicos que conoce.</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01"/>
        <p:cNvGrpSpPr/>
        <p:nvPr/>
      </p:nvGrpSpPr>
      <p:grpSpPr>
        <a:xfrm>
          <a:off x="0" y="0"/>
          <a:ext cx="0" cy="0"/>
          <a:chOff x="0" y="0"/>
          <a:chExt cx="0" cy="0"/>
        </a:xfrm>
      </p:grpSpPr>
      <p:sp>
        <p:nvSpPr>
          <p:cNvPr id="402" name="Shape 402"/>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03" name="Shape 403"/>
          <p:cNvSpPr/>
          <p:nvPr/>
        </p:nvSpPr>
        <p:spPr>
          <a:xfrm>
            <a:off x="486825" y="1756825"/>
            <a:ext cx="8964075" cy="5058825"/>
          </a:xfrm>
          <a:prstGeom prst="rect">
            <a:avLst/>
          </a:prstGeom>
          <a:blipFill>
            <a:blip r:embed="rId4"/>
            <a:stretch>
              <a:fillRect/>
            </a:stretch>
          </a:blipFill>
        </p:spPr>
      </p:sp>
      <p:sp>
        <p:nvSpPr>
          <p:cNvPr id="404" name="Shape 404"/>
          <p:cNvSpPr txBox="1"/>
          <p:nvPr/>
        </p:nvSpPr>
        <p:spPr>
          <a:xfrm>
            <a:off x="610300" y="1829150"/>
            <a:ext cx="2819024" cy="12791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05" name="Shape 405"/>
          <p:cNvSpPr txBox="1"/>
          <p:nvPr/>
        </p:nvSpPr>
        <p:spPr>
          <a:xfrm>
            <a:off x="3556000" y="1829150"/>
            <a:ext cx="5851149"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06" name="Shape 406"/>
          <p:cNvSpPr txBox="1"/>
          <p:nvPr/>
        </p:nvSpPr>
        <p:spPr>
          <a:xfrm>
            <a:off x="3556000" y="2480025"/>
            <a:ext cx="5620100" cy="628275"/>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DECIMO - ONCE</a:t>
            </a:r>
          </a:p>
        </p:txBody>
      </p:sp>
      <p:sp>
        <p:nvSpPr>
          <p:cNvPr id="407" name="Shape 407"/>
          <p:cNvSpPr txBox="1"/>
          <p:nvPr/>
        </p:nvSpPr>
        <p:spPr>
          <a:xfrm>
            <a:off x="610300" y="3134425"/>
            <a:ext cx="2819024" cy="36815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AVANZA EN LA EXPRESION ORAL Y ESCRITA</a:t>
            </a:r>
          </a:p>
        </p:txBody>
      </p:sp>
      <p:sp>
        <p:nvSpPr>
          <p:cNvPr id="408" name="Shape 408"/>
          <p:cNvSpPr txBox="1"/>
          <p:nvPr/>
        </p:nvSpPr>
        <p:spPr>
          <a:xfrm>
            <a:off x="3556000" y="3134425"/>
            <a:ext cx="5620100" cy="3681575"/>
          </a:xfrm>
          <a:prstGeom prst="rect">
            <a:avLst/>
          </a:prstGeom>
        </p:spPr>
        <p:txBody>
          <a:bodyPr lIns="38100" tIns="38100" rIns="38100" bIns="38100" anchor="t" anchorCtr="0">
            <a:spAutoFit/>
          </a:bodyPr>
          <a:lstStyle/>
          <a:p>
            <a:pPr marL="381000" marR="0" lvl="0" indent="-149577" algn="l">
              <a:lnSpc>
                <a:spcPct val="119642"/>
              </a:lnSpc>
              <a:spcBef>
                <a:spcPts val="0"/>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Entiende instrucciones para ejecutar acciones cotidianas.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palabras clave dentro del texto que le permiten comprender su sentido general.</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Estructura sus textos teniendo en cuenta elementos formales del lenguaje como la puntuación, la ortografía, la sintaxis, la coherencia y la cohesión.</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Participa espontáneamente en conversaciones sobre temas de interés utilizando un lenguaje sencillo y claro.</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12"/>
        <p:cNvGrpSpPr/>
        <p:nvPr/>
      </p:nvGrpSpPr>
      <p:grpSpPr>
        <a:xfrm>
          <a:off x="0" y="0"/>
          <a:ext cx="0" cy="0"/>
          <a:chOff x="0" y="0"/>
          <a:chExt cx="0" cy="0"/>
        </a:xfrm>
      </p:grpSpPr>
      <p:sp>
        <p:nvSpPr>
          <p:cNvPr id="413" name="Shape 41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14" name="Shape 414"/>
          <p:cNvSpPr/>
          <p:nvPr/>
        </p:nvSpPr>
        <p:spPr>
          <a:xfrm>
            <a:off x="486825" y="1756825"/>
            <a:ext cx="9186324" cy="5069399"/>
          </a:xfrm>
          <a:prstGeom prst="rect">
            <a:avLst/>
          </a:prstGeom>
          <a:blipFill>
            <a:blip r:embed="rId4"/>
            <a:stretch>
              <a:fillRect/>
            </a:stretch>
          </a:blipFill>
        </p:spPr>
      </p:sp>
      <p:sp>
        <p:nvSpPr>
          <p:cNvPr id="415" name="Shape 415"/>
          <p:cNvSpPr txBox="1"/>
          <p:nvPr/>
        </p:nvSpPr>
        <p:spPr>
          <a:xfrm>
            <a:off x="610300" y="1829150"/>
            <a:ext cx="2903699" cy="1282674"/>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16" name="Shape 41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17" name="Shape 417"/>
          <p:cNvSpPr txBox="1"/>
          <p:nvPr/>
        </p:nvSpPr>
        <p:spPr>
          <a:xfrm>
            <a:off x="3640650" y="2480025"/>
            <a:ext cx="5985224" cy="4351850"/>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a:t>
            </a:r>
          </a:p>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DECIMO A ONCE</a:t>
            </a: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 idea principal de un texto oral cuando tiene conocimiento previo del tema.</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las intenciones presentes en los textos.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Asume una posición critica frente al punto de vista del autor.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Planea, revisa y edita sus escritos con la ayuda de las compañeras y del profesor.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una pronunciación inteligible para lograr una comunicación efectiva.</a:t>
            </a:r>
          </a:p>
        </p:txBody>
      </p:sp>
      <p:sp>
        <p:nvSpPr>
          <p:cNvPr id="418" name="Shape 418"/>
          <p:cNvSpPr txBox="1"/>
          <p:nvPr/>
        </p:nvSpPr>
        <p:spPr>
          <a:xfrm>
            <a:off x="610300" y="3137950"/>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COMPRENDE E INTERPRETA</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22"/>
        <p:cNvGrpSpPr/>
        <p:nvPr/>
      </p:nvGrpSpPr>
      <p:grpSpPr>
        <a:xfrm>
          <a:off x="0" y="0"/>
          <a:ext cx="0" cy="0"/>
          <a:chOff x="0" y="0"/>
          <a:chExt cx="0" cy="0"/>
        </a:xfrm>
      </p:grpSpPr>
      <p:sp>
        <p:nvSpPr>
          <p:cNvPr id="423" name="Shape 42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24" name="Shape 424"/>
          <p:cNvSpPr/>
          <p:nvPr/>
        </p:nvSpPr>
        <p:spPr>
          <a:xfrm>
            <a:off x="486825" y="1756825"/>
            <a:ext cx="9186324" cy="5058825"/>
          </a:xfrm>
          <a:prstGeom prst="rect">
            <a:avLst/>
          </a:prstGeom>
          <a:blipFill>
            <a:blip r:embed="rId4"/>
            <a:stretch>
              <a:fillRect/>
            </a:stretch>
          </a:blipFill>
        </p:spPr>
      </p:sp>
      <p:sp>
        <p:nvSpPr>
          <p:cNvPr id="425" name="Shape 425"/>
          <p:cNvSpPr txBox="1"/>
          <p:nvPr/>
        </p:nvSpPr>
        <p:spPr>
          <a:xfrm>
            <a:off x="610300" y="1829150"/>
            <a:ext cx="2903699" cy="127387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26" name="Shape 42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27" name="Shape 427"/>
          <p:cNvSpPr txBox="1"/>
          <p:nvPr/>
        </p:nvSpPr>
        <p:spPr>
          <a:xfrm>
            <a:off x="3640650" y="2480025"/>
            <a:ext cx="5985224" cy="4343024"/>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DECIMO A ONCE</a:t>
            </a:r>
          </a:p>
          <a:p>
            <a:endParaRP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el propósito de los textos orales y escritos.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la lectura como un medio para adquirir información de diferentes disciplinas que amplían el conocimiento.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resúmenes e informes de diferentes tipos de texto que demuestran un conocimiento sobre temas de otras disciplinas.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Describe de forma oral y escrita sus ambiciones, sueños y esperanzas, utilizando un lenguaje claro y sencillo.</a:t>
            </a:r>
          </a:p>
        </p:txBody>
      </p:sp>
      <p:sp>
        <p:nvSpPr>
          <p:cNvPr id="428" name="Shape 428"/>
          <p:cNvSpPr txBox="1"/>
          <p:nvPr/>
        </p:nvSpPr>
        <p:spPr>
          <a:xfrm>
            <a:off x="610300" y="3129125"/>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EXPLORA LA LITERATURA</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32"/>
        <p:cNvGrpSpPr/>
        <p:nvPr/>
      </p:nvGrpSpPr>
      <p:grpSpPr>
        <a:xfrm>
          <a:off x="0" y="0"/>
          <a:ext cx="0" cy="0"/>
          <a:chOff x="0" y="0"/>
          <a:chExt cx="0" cy="0"/>
        </a:xfrm>
      </p:grpSpPr>
      <p:sp>
        <p:nvSpPr>
          <p:cNvPr id="433" name="Shape 43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34" name="Shape 434"/>
          <p:cNvSpPr/>
          <p:nvPr/>
        </p:nvSpPr>
        <p:spPr>
          <a:xfrm>
            <a:off x="486825" y="1756825"/>
            <a:ext cx="9186324" cy="5058825"/>
          </a:xfrm>
          <a:prstGeom prst="rect">
            <a:avLst/>
          </a:prstGeom>
          <a:blipFill>
            <a:blip r:embed="rId4"/>
            <a:stretch>
              <a:fillRect/>
            </a:stretch>
          </a:blipFill>
        </p:spPr>
      </p:sp>
      <p:sp>
        <p:nvSpPr>
          <p:cNvPr id="435" name="Shape 435"/>
          <p:cNvSpPr txBox="1"/>
          <p:nvPr/>
        </p:nvSpPr>
        <p:spPr>
          <a:xfrm>
            <a:off x="610300" y="1829150"/>
            <a:ext cx="2903699" cy="12668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36" name="Shape 43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37" name="Shape 437"/>
          <p:cNvSpPr txBox="1"/>
          <p:nvPr/>
        </p:nvSpPr>
        <p:spPr>
          <a:xfrm>
            <a:off x="3640650" y="2480025"/>
            <a:ext cx="5985224" cy="4335975"/>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DECIMO A ONCE</a:t>
            </a: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Identifica personas, situaciones, lugares y tema en conversaciones sencillas.</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variedad de estrategias de comprensión de lectura, adecuadas con el propósito y el tipo de texto.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Escribe textos de diferentes tipos utilizando elementos paralingüísticos, teniendo en cuenta a un posible lector.</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estrategias adecuadas con el propósito y el tipo de texto (activación de conocimientos previos, apoyo en lenguaje corporal y gestual, uso de imágenes) para comprender lo que escucha. </a:t>
            </a:r>
          </a:p>
          <a:p>
            <a:endParaRPr/>
          </a:p>
          <a:p>
            <a:endParaRPr/>
          </a:p>
        </p:txBody>
      </p:sp>
      <p:sp>
        <p:nvSpPr>
          <p:cNvPr id="438" name="Shape 438"/>
          <p:cNvSpPr txBox="1"/>
          <p:nvPr/>
        </p:nvSpPr>
        <p:spPr>
          <a:xfrm>
            <a:off x="610300" y="3122075"/>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DESCIFRA Y UTILIZA CÓDIGOS NO VERBALES</a:t>
            </a:r>
          </a:p>
          <a:p>
            <a:endParaRPr/>
          </a:p>
          <a:p>
            <a:endParaRP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610300" y="356300"/>
            <a:ext cx="90155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Estructura conceptual</a:t>
            </a:r>
          </a:p>
        </p:txBody>
      </p:sp>
      <p:sp>
        <p:nvSpPr>
          <p:cNvPr id="444" name="Shape 444"/>
          <p:cNvSpPr/>
          <p:nvPr/>
        </p:nvSpPr>
        <p:spPr>
          <a:xfrm>
            <a:off x="486825" y="1756825"/>
            <a:ext cx="9186324" cy="5048250"/>
          </a:xfrm>
          <a:prstGeom prst="rect">
            <a:avLst/>
          </a:prstGeom>
          <a:blipFill>
            <a:blip r:embed="rId4"/>
            <a:stretch>
              <a:fillRect/>
            </a:stretch>
          </a:blipFill>
        </p:spPr>
      </p:sp>
      <p:sp>
        <p:nvSpPr>
          <p:cNvPr id="445" name="Shape 445"/>
          <p:cNvSpPr txBox="1"/>
          <p:nvPr/>
        </p:nvSpPr>
        <p:spPr>
          <a:xfrm>
            <a:off x="610300" y="1829150"/>
            <a:ext cx="2903699" cy="1265050"/>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EJES CURRICULARES</a:t>
            </a:r>
          </a:p>
        </p:txBody>
      </p:sp>
      <p:sp>
        <p:nvSpPr>
          <p:cNvPr id="446" name="Shape 446"/>
          <p:cNvSpPr txBox="1"/>
          <p:nvPr/>
        </p:nvSpPr>
        <p:spPr>
          <a:xfrm>
            <a:off x="3640650" y="1829150"/>
            <a:ext cx="5985224" cy="624750"/>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ESTANDARES DE COMPETENCIA</a:t>
            </a:r>
          </a:p>
          <a:p>
            <a:endParaRPr/>
          </a:p>
        </p:txBody>
      </p:sp>
      <p:sp>
        <p:nvSpPr>
          <p:cNvPr id="447" name="Shape 447"/>
          <p:cNvSpPr txBox="1"/>
          <p:nvPr/>
        </p:nvSpPr>
        <p:spPr>
          <a:xfrm>
            <a:off x="3640650" y="2480025"/>
            <a:ext cx="5985224" cy="4334225"/>
          </a:xfrm>
          <a:prstGeom prst="rect">
            <a:avLst/>
          </a:prstGeom>
        </p:spPr>
        <p:txBody>
          <a:bodyPr lIns="38100" tIns="38100" rIns="38100" bIns="38100" anchor="t" anchorCtr="0">
            <a:spAutoFit/>
          </a:bodyPr>
          <a:lstStyle/>
          <a:p>
            <a:pPr marL="0" marR="0" indent="0" algn="ctr">
              <a:lnSpc>
                <a:spcPct val="120138"/>
              </a:lnSpc>
              <a:spcBef>
                <a:spcPts val="365"/>
              </a:spcBef>
              <a:spcAft>
                <a:spcPts val="0"/>
              </a:spcAft>
              <a:buNone/>
            </a:pPr>
            <a:r>
              <a:rPr lang="en-US" sz="2000" b="1">
                <a:solidFill>
                  <a:srgbClr val="000000"/>
                </a:solidFill>
                <a:latin typeface="Arial"/>
                <a:ea typeface="Arial"/>
                <a:cs typeface="Arial"/>
                <a:sym typeface="Arial"/>
              </a:rPr>
              <a:t>
DECIMO A ONCE</a:t>
            </a:r>
          </a:p>
          <a:p>
            <a:endParaRP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Se apoya en el lenguaje corporal y gestual del hablante para comprender mejor lo que dice.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En un texto, identifica los elementos que le permiten apreciar los valores de la cultura angloparlante.</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Valora la comunicación como un medio de expresiones de sus ideas y pensamientos, quién es y qué sabe del mundo.</a:t>
            </a:r>
          </a:p>
          <a:p>
            <a:pPr marL="381000" marR="0" lvl="0" indent="-149577" algn="l">
              <a:lnSpc>
                <a:spcPct val="119642"/>
              </a:lnSpc>
              <a:spcBef>
                <a:spcPts val="281"/>
              </a:spcBef>
              <a:spcAft>
                <a:spcPts val="0"/>
              </a:spcAft>
              <a:buClr>
                <a:srgbClr val="000000"/>
              </a:buClr>
              <a:buSzPct val="162037"/>
              <a:buFont typeface="Arial"/>
              <a:buChar char="•"/>
            </a:pPr>
            <a:r>
              <a:rPr lang="en-US" sz="1555">
                <a:solidFill>
                  <a:srgbClr val="000000"/>
                </a:solidFill>
                <a:latin typeface="Arial"/>
                <a:ea typeface="Arial"/>
                <a:cs typeface="Arial"/>
                <a:sym typeface="Arial"/>
              </a:rPr>
              <a:t>Utiliza estrategias que le permiten iniciar, mantener y cerrar una conversación sencilla sobre temas de interés, de una forma natural.</a:t>
            </a:r>
          </a:p>
          <a:p>
            <a:endParaRPr/>
          </a:p>
        </p:txBody>
      </p:sp>
      <p:sp>
        <p:nvSpPr>
          <p:cNvPr id="448" name="Shape 448"/>
          <p:cNvSpPr txBox="1"/>
          <p:nvPr/>
        </p:nvSpPr>
        <p:spPr>
          <a:xfrm>
            <a:off x="610300" y="3120300"/>
            <a:ext cx="2903699" cy="3693925"/>
          </a:xfrm>
          <a:prstGeom prst="rect">
            <a:avLst/>
          </a:prstGeom>
        </p:spPr>
        <p:txBody>
          <a:bodyPr lIns="38100" tIns="38100" rIns="38100" bIns="38100" anchor="t" anchorCtr="0">
            <a:spAutoFit/>
          </a:bodyPr>
          <a:lstStyle/>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
</a:t>
            </a:r>
          </a:p>
          <a:p>
            <a:endParaRPr/>
          </a:p>
          <a:p>
            <a:pPr marL="0" marR="0" indent="0" algn="l">
              <a:lnSpc>
                <a:spcPct val="120138"/>
              </a:lnSpc>
              <a:spcBef>
                <a:spcPts val="365"/>
              </a:spcBef>
              <a:spcAft>
                <a:spcPts val="0"/>
              </a:spcAft>
              <a:buNone/>
            </a:pPr>
            <a:r>
              <a:rPr lang="en-US" sz="2000" b="1">
                <a:solidFill>
                  <a:srgbClr val="000000"/>
                </a:solidFill>
                <a:latin typeface="Arial"/>
                <a:ea typeface="Arial"/>
                <a:cs typeface="Arial"/>
                <a:sym typeface="Arial"/>
              </a:rPr>
              <a:t>DESCUBRE Y ANALIZA ELEMENTOS Y FUNCIONES DE LA COMUNICACIÓN PARA HACERLA MÁS EFICAZ</a:t>
            </a:r>
          </a:p>
          <a:p>
            <a:endParaRP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452"/>
        <p:cNvGrpSpPr/>
        <p:nvPr/>
      </p:nvGrpSpPr>
      <p:grpSpPr>
        <a:xfrm>
          <a:off x="0" y="0"/>
          <a:ext cx="0" cy="0"/>
          <a:chOff x="0" y="0"/>
          <a:chExt cx="0" cy="0"/>
        </a:xfrm>
      </p:grpSpPr>
      <p:sp>
        <p:nvSpPr>
          <p:cNvPr id="453" name="Shape 453"/>
          <p:cNvSpPr txBox="1">
            <a:spLocks noGrp="1"/>
          </p:cNvSpPr>
          <p:nvPr>
            <p:ph type="title"/>
          </p:nvPr>
        </p:nvSpPr>
        <p:spPr>
          <a:xfrm>
            <a:off x="1582200" y="356300"/>
            <a:ext cx="7535674" cy="1243874"/>
          </a:xfrm>
          <a:prstGeom prst="rect">
            <a:avLst/>
          </a:prstGeom>
        </p:spPr>
        <p:txBody>
          <a:bodyPr lIns="38100" tIns="38100" rIns="38100" bIns="38100" anchor="ctr" anchorCtr="0">
            <a:sp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INTEGRANTES:</a:t>
            </a:r>
          </a:p>
        </p:txBody>
      </p:sp>
      <p:sp>
        <p:nvSpPr>
          <p:cNvPr id="454" name="Shape 454"/>
          <p:cNvSpPr/>
          <p:nvPr/>
        </p:nvSpPr>
        <p:spPr>
          <a:xfrm>
            <a:off x="2741075" y="2190750"/>
            <a:ext cx="5238750" cy="4646075"/>
          </a:xfrm>
          <a:prstGeom prst="rect">
            <a:avLst/>
          </a:prstGeom>
          <a:blipFill>
            <a:blip r:embed="rId4"/>
            <a:stretch>
              <a:fillRect/>
            </a:stretch>
          </a:blipFill>
        </p:spPr>
      </p:sp>
      <p:sp>
        <p:nvSpPr>
          <p:cNvPr id="455" name="Shape 455"/>
          <p:cNvSpPr txBox="1"/>
          <p:nvPr/>
        </p:nvSpPr>
        <p:spPr>
          <a:xfrm>
            <a:off x="2862775" y="2261300"/>
            <a:ext cx="5071525" cy="4035977"/>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1555" b="1" dirty="0">
                <a:solidFill>
                  <a:srgbClr val="000000"/>
                </a:solidFill>
                <a:latin typeface="Arial"/>
                <a:ea typeface="Arial"/>
                <a:cs typeface="Arial"/>
                <a:sym typeface="Arial"/>
              </a:rPr>
              <a:t>
</a:t>
            </a:r>
          </a:p>
          <a:p>
            <a:endParaRPr dirty="0"/>
          </a:p>
          <a:p>
            <a:pPr marL="0" marR="0" indent="0" algn="ctr">
              <a:lnSpc>
                <a:spcPct val="119791"/>
              </a:lnSpc>
              <a:spcBef>
                <a:spcPts val="0"/>
              </a:spcBef>
              <a:spcAft>
                <a:spcPts val="0"/>
              </a:spcAft>
              <a:buNone/>
            </a:pPr>
            <a:r>
              <a:rPr lang="en-US" sz="2666" b="1" dirty="0" err="1">
                <a:solidFill>
                  <a:srgbClr val="000000"/>
                </a:solidFill>
                <a:latin typeface="Arial"/>
                <a:ea typeface="Arial"/>
                <a:cs typeface="Arial"/>
                <a:sym typeface="Arial"/>
              </a:rPr>
              <a:t>Jerson</a:t>
            </a:r>
            <a:r>
              <a:rPr lang="en-US" sz="2666" b="1" dirty="0">
                <a:solidFill>
                  <a:srgbClr val="000000"/>
                </a:solidFill>
                <a:latin typeface="Arial"/>
                <a:ea typeface="Arial"/>
                <a:cs typeface="Arial"/>
                <a:sym typeface="Arial"/>
              </a:rPr>
              <a:t> </a:t>
            </a:r>
            <a:r>
              <a:rPr lang="en-US" sz="2666" b="1" dirty="0" err="1">
                <a:solidFill>
                  <a:srgbClr val="000000"/>
                </a:solidFill>
                <a:latin typeface="Arial"/>
                <a:ea typeface="Arial"/>
                <a:cs typeface="Arial"/>
                <a:sym typeface="Arial"/>
              </a:rPr>
              <a:t>Avendaño</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smtClean="0">
                <a:solidFill>
                  <a:srgbClr val="000000"/>
                </a:solidFill>
                <a:latin typeface="Arial"/>
                <a:ea typeface="Arial"/>
                <a:cs typeface="Arial"/>
                <a:sym typeface="Arial"/>
              </a:rPr>
              <a:t>Sandy Gutiérrez</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err="1" smtClean="0">
                <a:solidFill>
                  <a:srgbClr val="000000"/>
                </a:solidFill>
                <a:latin typeface="Arial"/>
                <a:ea typeface="Arial"/>
                <a:cs typeface="Arial"/>
                <a:sym typeface="Arial"/>
              </a:rPr>
              <a:t>Jesús</a:t>
            </a:r>
            <a:r>
              <a:rPr lang="en-US" sz="2666" b="1" dirty="0" smtClean="0">
                <a:solidFill>
                  <a:srgbClr val="000000"/>
                </a:solidFill>
                <a:latin typeface="Arial"/>
                <a:ea typeface="Arial"/>
                <a:cs typeface="Arial"/>
                <a:sym typeface="Arial"/>
              </a:rPr>
              <a:t> Armando </a:t>
            </a:r>
            <a:r>
              <a:rPr lang="en-US" sz="2666" b="1" dirty="0" err="1" smtClean="0">
                <a:solidFill>
                  <a:srgbClr val="000000"/>
                </a:solidFill>
                <a:latin typeface="Arial"/>
                <a:ea typeface="Arial"/>
                <a:cs typeface="Arial"/>
                <a:sym typeface="Arial"/>
              </a:rPr>
              <a:t>Díaz</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smtClean="0">
                <a:solidFill>
                  <a:srgbClr val="000000"/>
                </a:solidFill>
                <a:latin typeface="Arial"/>
                <a:ea typeface="Arial"/>
                <a:cs typeface="Arial"/>
                <a:sym typeface="Arial"/>
              </a:rPr>
              <a:t>Sandra Milena </a:t>
            </a:r>
            <a:r>
              <a:rPr lang="en-US" sz="2666" b="1" dirty="0" err="1" smtClean="0">
                <a:solidFill>
                  <a:srgbClr val="000000"/>
                </a:solidFill>
                <a:latin typeface="Arial"/>
                <a:ea typeface="Arial"/>
                <a:cs typeface="Arial"/>
                <a:sym typeface="Arial"/>
              </a:rPr>
              <a:t>Galeano</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a:solidFill>
                  <a:srgbClr val="000000"/>
                </a:solidFill>
                <a:latin typeface="Arial"/>
                <a:ea typeface="Arial"/>
                <a:cs typeface="Arial"/>
                <a:sym typeface="Arial"/>
              </a:rPr>
              <a:t>Martha Elena Osorio </a:t>
            </a:r>
            <a:r>
              <a:rPr lang="en-US" sz="2666" b="1" dirty="0" err="1">
                <a:solidFill>
                  <a:srgbClr val="000000"/>
                </a:solidFill>
                <a:latin typeface="Arial"/>
                <a:ea typeface="Arial"/>
                <a:cs typeface="Arial"/>
                <a:sym typeface="Arial"/>
              </a:rPr>
              <a:t>Ocampo</a:t>
            </a:r>
            <a:endParaRPr lang="en-US" sz="2666" b="1" dirty="0">
              <a:solidFill>
                <a:srgbClr val="000000"/>
              </a:solidFill>
              <a:latin typeface="Arial"/>
              <a:ea typeface="Arial"/>
              <a:cs typeface="Arial"/>
              <a:sym typeface="Arial"/>
            </a:endParaRPr>
          </a:p>
          <a:p>
            <a:pPr marL="0" marR="0" indent="0" algn="ctr">
              <a:lnSpc>
                <a:spcPct val="119791"/>
              </a:lnSpc>
              <a:spcBef>
                <a:spcPts val="0"/>
              </a:spcBef>
              <a:spcAft>
                <a:spcPts val="0"/>
              </a:spcAft>
              <a:buNone/>
            </a:pPr>
            <a:r>
              <a:rPr lang="en-US" sz="2666" b="1" dirty="0" err="1" smtClean="0">
                <a:solidFill>
                  <a:srgbClr val="000000"/>
                </a:solidFill>
                <a:latin typeface="Arial"/>
                <a:ea typeface="Arial"/>
                <a:cs typeface="Arial"/>
                <a:sym typeface="Arial"/>
              </a:rPr>
              <a:t>Ángela</a:t>
            </a:r>
            <a:r>
              <a:rPr lang="en-US" sz="2666" b="1" dirty="0" smtClean="0">
                <a:solidFill>
                  <a:srgbClr val="000000"/>
                </a:solidFill>
                <a:latin typeface="Arial"/>
                <a:ea typeface="Arial"/>
                <a:cs typeface="Arial"/>
                <a:sym typeface="Arial"/>
              </a:rPr>
              <a:t> </a:t>
            </a:r>
            <a:r>
              <a:rPr lang="en-US" sz="2666" b="1" dirty="0" err="1" smtClean="0">
                <a:solidFill>
                  <a:srgbClr val="000000"/>
                </a:solidFill>
                <a:latin typeface="Arial"/>
                <a:ea typeface="Arial"/>
                <a:cs typeface="Arial"/>
                <a:sym typeface="Arial"/>
              </a:rPr>
              <a:t>María</a:t>
            </a:r>
            <a:r>
              <a:rPr lang="en-US" sz="2666" b="1" dirty="0" smtClean="0">
                <a:solidFill>
                  <a:srgbClr val="000000"/>
                </a:solidFill>
                <a:latin typeface="Arial"/>
                <a:ea typeface="Arial"/>
                <a:cs typeface="Arial"/>
                <a:sym typeface="Arial"/>
              </a:rPr>
              <a:t> </a:t>
            </a:r>
            <a:r>
              <a:rPr lang="en-US" sz="2666" b="1" smtClean="0">
                <a:solidFill>
                  <a:srgbClr val="000000"/>
                </a:solidFill>
                <a:latin typeface="Arial"/>
                <a:ea typeface="Arial"/>
                <a:cs typeface="Arial"/>
                <a:sym typeface="Arial"/>
              </a:rPr>
              <a:t>Tangarife</a:t>
            </a:r>
            <a:endParaRPr lang="en-US" sz="2666" b="1" dirty="0">
              <a:solidFill>
                <a:srgbClr val="000000"/>
              </a:solidFill>
              <a:latin typeface="Arial"/>
              <a:ea typeface="Arial"/>
              <a:cs typeface="Arial"/>
              <a:sym typeface="Arial"/>
            </a:endParaRPr>
          </a:p>
          <a:p>
            <a:endParaRPr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57"/>
        <p:cNvGrpSpPr/>
        <p:nvPr/>
      </p:nvGrpSpPr>
      <p:grpSpPr>
        <a:xfrm>
          <a:off x="0" y="0"/>
          <a:ext cx="0" cy="0"/>
          <a:chOff x="0" y="0"/>
          <a:chExt cx="0" cy="0"/>
        </a:xfrm>
      </p:grpSpPr>
      <p:sp>
        <p:nvSpPr>
          <p:cNvPr id="58" name="Shape 58"/>
          <p:cNvSpPr/>
          <p:nvPr/>
        </p:nvSpPr>
        <p:spPr>
          <a:xfrm>
            <a:off x="349250" y="296325"/>
            <a:ext cx="9313324" cy="1767400"/>
          </a:xfrm>
          <a:prstGeom prst="rect">
            <a:avLst/>
          </a:prstGeom>
          <a:blipFill>
            <a:blip r:embed="rId4"/>
            <a:stretch>
              <a:fillRect/>
            </a:stretch>
          </a:blipFill>
        </p:spPr>
      </p:sp>
      <p:sp>
        <p:nvSpPr>
          <p:cNvPr id="59" name="Shape 59"/>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60" name="Shape 60"/>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61" name="Shape 61"/>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62" name="Shape 62"/>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63" name="Shape 63"/>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64" name="Shape 64"/>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ÁREA</a:t>
            </a:r>
          </a:p>
          <a:p>
            <a:endParaRPr/>
          </a:p>
        </p:txBody>
      </p:sp>
      <p:sp>
        <p:nvSpPr>
          <p:cNvPr id="65" name="Shape 65"/>
          <p:cNvSpPr txBox="1"/>
          <p:nvPr/>
        </p:nvSpPr>
        <p:spPr>
          <a:xfrm>
            <a:off x="622650" y="2901575"/>
            <a:ext cx="8911499" cy="404317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Atendiendo a nuestras prácticas docentes en el Área de Humanidades y a la luz de los estándares, lineamientos, currículos y demás políticas educativas, podemos sostener que nuestra intervención está enfocada en la potenciación de las competencias o habilidades básicas: leer, escribir, escuchar, hablar, y en las superiores: argumentar, interpretar y proponer. Así como en las competencias específicas: gramatical o sintáctica, semántica y pragmática, textual, enciclopédica y literaria. Estos elementos se trabajan desde preescolar hasta 11°, haciendo énfasis en algunas de ellas para orientar paulatinamente desde distintas exigencias el sentido de un texto, de una proposición, de un problema, entre otros, desde los procesos de lectura, escritura, producción de discursos orales y escucha; es decir, se funda en la construcción, reconstrucción y comprensión de información local y global de un texto, tal como se detalla a continuación:</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69"/>
        <p:cNvGrpSpPr/>
        <p:nvPr/>
      </p:nvGrpSpPr>
      <p:grpSpPr>
        <a:xfrm>
          <a:off x="0" y="0"/>
          <a:ext cx="0" cy="0"/>
          <a:chOff x="0" y="0"/>
          <a:chExt cx="0" cy="0"/>
        </a:xfrm>
      </p:grpSpPr>
      <p:sp>
        <p:nvSpPr>
          <p:cNvPr id="70" name="Shape 70"/>
          <p:cNvSpPr/>
          <p:nvPr/>
        </p:nvSpPr>
        <p:spPr>
          <a:xfrm>
            <a:off x="349250" y="296325"/>
            <a:ext cx="9313324" cy="1767400"/>
          </a:xfrm>
          <a:prstGeom prst="rect">
            <a:avLst/>
          </a:prstGeom>
          <a:blipFill>
            <a:blip r:embed="rId4"/>
            <a:stretch>
              <a:fillRect/>
            </a:stretch>
          </a:blipFill>
        </p:spPr>
      </p:sp>
      <p:sp>
        <p:nvSpPr>
          <p:cNvPr id="71" name="Shape 71"/>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72" name="Shape 72"/>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73" name="Shape 73"/>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74" name="Shape 74"/>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75" name="Shape 75"/>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76" name="Shape 76"/>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77" name="Shape 77"/>
          <p:cNvSpPr txBox="1"/>
          <p:nvPr/>
        </p:nvSpPr>
        <p:spPr>
          <a:xfrm>
            <a:off x="499175" y="2695200"/>
            <a:ext cx="9237824" cy="4694049"/>
          </a:xfrm>
          <a:prstGeom prst="rect">
            <a:avLst/>
          </a:prstGeom>
        </p:spPr>
        <p:txBody>
          <a:bodyPr lIns="38100" tIns="38100" rIns="38100" bIns="38100" anchor="t" anchorCtr="0">
            <a:spAutoFit/>
          </a:bodyPr>
          <a:lstStyle/>
          <a:p>
            <a:pPr marL="0" marR="0" indent="0" algn="l">
              <a:lnSpc>
                <a:spcPct val="120000"/>
              </a:lnSpc>
              <a:spcBef>
                <a:spcPts val="0"/>
              </a:spcBef>
              <a:spcAft>
                <a:spcPts val="0"/>
              </a:spcAft>
              <a:buNone/>
            </a:pPr>
            <a:r>
              <a:rPr lang="en-US" sz="1666" b="1">
                <a:solidFill>
                  <a:srgbClr val="000000"/>
                </a:solidFill>
                <a:latin typeface="Arial"/>
                <a:ea typeface="Arial"/>
                <a:cs typeface="Arial"/>
                <a:sym typeface="Arial"/>
              </a:rPr>
              <a:t>Competencias específicas: </a:t>
            </a:r>
          </a:p>
          <a:p>
            <a:endParaRPr/>
          </a:p>
          <a:p>
            <a:pPr marL="0" marR="0" indent="0" algn="l">
              <a:lnSpc>
                <a:spcPct val="120000"/>
              </a:lnSpc>
              <a:spcBef>
                <a:spcPts val="0"/>
              </a:spcBef>
              <a:spcAft>
                <a:spcPts val="0"/>
              </a:spcAft>
              <a:buNone/>
            </a:pPr>
            <a:r>
              <a:rPr lang="en-US" sz="1666">
                <a:solidFill>
                  <a:srgbClr val="000000"/>
                </a:solidFill>
                <a:latin typeface="Arial"/>
                <a:ea typeface="Arial"/>
                <a:cs typeface="Arial"/>
                <a:sym typeface="Arial"/>
              </a:rPr>
              <a:t>Gramatical o sintáctica: se aborda la producción textual desde hablar –preescolar- y escribir desde primero y segundo teniendo en cuenta gramática oracional, en tercero, funciones de las categorías, cuarto y quinto, construcciones gramaticales coherentes. De sexto a octavo, sintaxis de la oración -producción, cohesión y coherencia de oraciones complejas en la producción de textos. Noveno a once, la organización de oraciones dentro de los textos según intencionalidades</a:t>
            </a:r>
          </a:p>
          <a:p>
            <a:pPr marL="0" marR="0" indent="0" algn="l">
              <a:lnSpc>
                <a:spcPct val="120000"/>
              </a:lnSpc>
              <a:spcBef>
                <a:spcPts val="0"/>
              </a:spcBef>
              <a:spcAft>
                <a:spcPts val="0"/>
              </a:spcAft>
              <a:buNone/>
            </a:pPr>
            <a:r>
              <a:rPr lang="en-US" sz="1666">
                <a:solidFill>
                  <a:srgbClr val="000000"/>
                </a:solidFill>
                <a:latin typeface="Arial"/>
                <a:ea typeface="Arial"/>
                <a:cs typeface="Arial"/>
                <a:sym typeface="Arial"/>
              </a:rPr>
              <a:t>Semántica y pragmática: desde escucha y habla, en preescolar y en primero se apropian y construyen significados desde la imagen concreta, experiencias y los roles (elementos simbólicos). En segundo y tercero desde la lectura a partir de la interpretación de significados asociados con la convención social. En cuarto y quinto, desde la escritura se trabaja la producción de textos teniendo en cuenta las variaciones sociales, contextuales y culturales de los significados. De sexto a octavo se aborda la oralidad y la escucha desde la interpretación y expresión de mensajes donde la elección semántica se une a intencionalidades concretas. De noveno a once se enfatiza en la lectura y escritura desde el abordaje de los campos semánticos, la comprensión y construcción de significados contextuales. </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81"/>
        <p:cNvGrpSpPr/>
        <p:nvPr/>
      </p:nvGrpSpPr>
      <p:grpSpPr>
        <a:xfrm>
          <a:off x="0" y="0"/>
          <a:ext cx="0" cy="0"/>
          <a:chOff x="0" y="0"/>
          <a:chExt cx="0" cy="0"/>
        </a:xfrm>
      </p:grpSpPr>
      <p:sp>
        <p:nvSpPr>
          <p:cNvPr id="82" name="Shape 82"/>
          <p:cNvSpPr/>
          <p:nvPr/>
        </p:nvSpPr>
        <p:spPr>
          <a:xfrm>
            <a:off x="349250" y="296325"/>
            <a:ext cx="9313324" cy="1767400"/>
          </a:xfrm>
          <a:prstGeom prst="rect">
            <a:avLst/>
          </a:prstGeom>
          <a:blipFill>
            <a:blip r:embed="rId4"/>
            <a:stretch>
              <a:fillRect/>
            </a:stretch>
          </a:blipFill>
        </p:spPr>
      </p:sp>
      <p:sp>
        <p:nvSpPr>
          <p:cNvPr id="83" name="Shape 83"/>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84" name="Shape 84"/>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85" name="Shape 85"/>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86" name="Shape 86"/>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87" name="Shape 87"/>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88" name="Shape 88"/>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89" name="Shape 89"/>
          <p:cNvSpPr txBox="1"/>
          <p:nvPr/>
        </p:nvSpPr>
        <p:spPr>
          <a:xfrm>
            <a:off x="622650" y="2901575"/>
            <a:ext cx="8911499" cy="469227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Textual: en preescolar y primero se hará énfasis en oralidad, escucha, lectura y escritura para trabajar textos icónicos, descriptivos y narrativos, desde la construcción coherente y cohesiva en el discurso. Segundo y tercero se aborda la lectura e interpretación de textos instructivos e informativos donde se enfatiza en la identificación de ideas (principales y secundarias), párrafos, temas, acontecimientos. En cuarto y quinto se enfatiza en la escritura de textos expositivos, predictivos y algunas estrategias de argumentación desde la estructuración de discursos significativos, coherentes, cohesivos y adecuados con el contexto. De sexto a octavo se enfatiza en el análisis, la interpretación y la producción de discursos expositivos e informativos desde la identificación de las intencionalidades, las voces presentes en los textos (polifonía) y la transversalización de los conocimientos. De noveno a once se enfatiza en la escritura de textos argumentativos donde se presenten y defiendan propuestas coherentes y adecuadas, empleando mecanismos de persuasión. </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93"/>
        <p:cNvGrpSpPr/>
        <p:nvPr/>
      </p:nvGrpSpPr>
      <p:grpSpPr>
        <a:xfrm>
          <a:off x="0" y="0"/>
          <a:ext cx="0" cy="0"/>
          <a:chOff x="0" y="0"/>
          <a:chExt cx="0" cy="0"/>
        </a:xfrm>
      </p:grpSpPr>
      <p:sp>
        <p:nvSpPr>
          <p:cNvPr id="94" name="Shape 94"/>
          <p:cNvSpPr/>
          <p:nvPr/>
        </p:nvSpPr>
        <p:spPr>
          <a:xfrm>
            <a:off x="349250" y="296325"/>
            <a:ext cx="9313324" cy="1767400"/>
          </a:xfrm>
          <a:prstGeom prst="rect">
            <a:avLst/>
          </a:prstGeom>
          <a:blipFill>
            <a:blip r:embed="rId4"/>
            <a:stretch>
              <a:fillRect/>
            </a:stretch>
          </a:blipFill>
        </p:spPr>
      </p:sp>
      <p:sp>
        <p:nvSpPr>
          <p:cNvPr id="95" name="Shape 95"/>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96" name="Shape 96"/>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97" name="Shape 97"/>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98" name="Shape 98"/>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99" name="Shape 99"/>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100" name="Shape 100"/>
          <p:cNvSpPr txBox="1"/>
          <p:nvPr/>
        </p:nvSpPr>
        <p:spPr>
          <a:xfrm>
            <a:off x="622650" y="2252475"/>
            <a:ext cx="9431849"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ÁREA</a:t>
            </a:r>
          </a:p>
          <a:p>
            <a:endParaRPr/>
          </a:p>
        </p:txBody>
      </p:sp>
      <p:sp>
        <p:nvSpPr>
          <p:cNvPr id="101" name="Shape 101"/>
          <p:cNvSpPr txBox="1"/>
          <p:nvPr/>
        </p:nvSpPr>
        <p:spPr>
          <a:xfrm>
            <a:off x="622650" y="2901575"/>
            <a:ext cx="8911499" cy="4485900"/>
          </a:xfrm>
          <a:prstGeom prst="rect">
            <a:avLst/>
          </a:prstGeom>
        </p:spPr>
        <p:txBody>
          <a:bodyPr lIns="38100" tIns="38100" rIns="38100" bIns="38100" anchor="t" anchorCtr="0">
            <a:spAutoFit/>
          </a:bodyPr>
          <a:lstStyle/>
          <a:p>
            <a:pPr marL="0" marR="0" indent="0" algn="l">
              <a:lnSpc>
                <a:spcPct val="120192"/>
              </a:lnSpc>
              <a:spcBef>
                <a:spcPts val="0"/>
              </a:spcBef>
              <a:spcAft>
                <a:spcPts val="0"/>
              </a:spcAft>
              <a:buNone/>
            </a:pPr>
            <a:r>
              <a:rPr lang="en-US" sz="1444">
                <a:solidFill>
                  <a:srgbClr val="000000"/>
                </a:solidFill>
                <a:latin typeface="Arial"/>
                <a:ea typeface="Arial"/>
                <a:cs typeface="Arial"/>
                <a:sym typeface="Arial"/>
              </a:rPr>
              <a:t>Enciclopédica: preescolar y primero, desde la oralidad y la escucha, se enfatiza en el reconocimiento y valoración de los saberes previos. En segundo y tercero, desde la lectura de textos, se amplía la información sobre el contexto desde el reconocimiento de las diversas fuentes de donde procede. En cuarto y quinto se hace una confrontación entre la información previa y las fuentes a partir de la producción de discursos en donde se visibiliza el conocimiento sobre el contexto. De sexto a octavo se escucha y lee diferentes discursos concernientes a un tema determinado y asume con propiedad los saberes generales compartidos. De noveno a once, desde la escritura, asume procesos de intertextualidad (diferentes discursividades: ciencias, técnica, política, artes, etc.) que le permiten relacionar el mundo de la vida con los contextos históricos, sociales y culturales, de manera que se pueden asumir posturas y opciones argumentadas. </a:t>
            </a:r>
          </a:p>
          <a:p>
            <a:endParaRPr/>
          </a:p>
          <a:p>
            <a:pPr marL="0" marR="0" indent="0" algn="l">
              <a:lnSpc>
                <a:spcPct val="120192"/>
              </a:lnSpc>
              <a:spcBef>
                <a:spcPts val="0"/>
              </a:spcBef>
              <a:spcAft>
                <a:spcPts val="0"/>
              </a:spcAft>
              <a:buNone/>
            </a:pPr>
            <a:r>
              <a:rPr lang="en-US" sz="1444">
                <a:solidFill>
                  <a:srgbClr val="000000"/>
                </a:solidFill>
                <a:latin typeface="Arial"/>
                <a:ea typeface="Arial"/>
                <a:cs typeface="Arial"/>
                <a:sym typeface="Arial"/>
              </a:rPr>
              <a:t>Literaria: en preescolar y primaria se abordan obras literarias narrativas y poéticas correspondientes al cuento maravilloso y fantástico, la tradición oral, escrita y juegos de palabras desde donde se busca la identificación de elementos literarios, el fortalecimiento de procesos de lectura, escritura, oralidad y escucha, la valoración didáctica y ética de la obra y su relación con la vida cotidiana. En bachillerato, la obra literaria se aborda desde el análisis literario de narrativa, lírica, teatro y otros géneros, para la identificación de recursos, figuras y elementos literarios; en sexto y séptimo se leen obras del género de ficción, aventura, terror, policiaco; en octavo literatura colombiana; en noveno se aborda la literatura latinoamericana; en décimo la literatura española y en once la literatura universal; en tal caso, el énfasis está en la valoración crítica de la obra desde la producción de diferentes textos de carácter argumentativo. </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p:nvPr/>
        </p:nvSpPr>
        <p:spPr>
          <a:xfrm>
            <a:off x="349250" y="296325"/>
            <a:ext cx="9313324" cy="1767400"/>
          </a:xfrm>
          <a:prstGeom prst="rect">
            <a:avLst/>
          </a:prstGeom>
          <a:blipFill>
            <a:blip r:embed="rId3"/>
            <a:stretch>
              <a:fillRect/>
            </a:stretch>
          </a:blipFill>
        </p:spPr>
      </p:sp>
      <p:sp>
        <p:nvSpPr>
          <p:cNvPr id="83" name="Shape 83"/>
          <p:cNvSpPr txBox="1"/>
          <p:nvPr/>
        </p:nvSpPr>
        <p:spPr>
          <a:xfrm>
            <a:off x="1583950" y="305150"/>
            <a:ext cx="5533650" cy="1238599"/>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84" name="Shape 84"/>
          <p:cNvSpPr txBox="1"/>
          <p:nvPr/>
        </p:nvSpPr>
        <p:spPr>
          <a:xfrm>
            <a:off x="7138450" y="305150"/>
            <a:ext cx="2540350" cy="65649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85" name="Shape 85"/>
          <p:cNvSpPr txBox="1"/>
          <p:nvPr/>
        </p:nvSpPr>
        <p:spPr>
          <a:xfrm>
            <a:off x="7138450" y="8854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86" name="Shape 86"/>
          <p:cNvSpPr txBox="1"/>
          <p:nvPr/>
        </p:nvSpPr>
        <p:spPr>
          <a:xfrm>
            <a:off x="1583950" y="1467550"/>
            <a:ext cx="5533650" cy="658274"/>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87" name="Shape 87"/>
          <p:cNvSpPr txBox="1"/>
          <p:nvPr/>
        </p:nvSpPr>
        <p:spPr>
          <a:xfrm>
            <a:off x="7138450" y="1467550"/>
            <a:ext cx="2540350" cy="65827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88" name="Shape 88"/>
          <p:cNvSpPr txBox="1"/>
          <p:nvPr/>
        </p:nvSpPr>
        <p:spPr>
          <a:xfrm>
            <a:off x="222250" y="2252475"/>
            <a:ext cx="9832250" cy="686499"/>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a:solidFill>
                  <a:srgbClr val="000000"/>
                </a:solidFill>
                <a:latin typeface="Arial"/>
                <a:ea typeface="Arial"/>
                <a:cs typeface="Arial"/>
                <a:sym typeface="Arial"/>
              </a:rPr>
              <a:t>ENFOQUE DEL AREA</a:t>
            </a:r>
          </a:p>
          <a:p>
            <a:endParaRPr/>
          </a:p>
        </p:txBody>
      </p:sp>
      <p:sp>
        <p:nvSpPr>
          <p:cNvPr id="89" name="Shape 89"/>
          <p:cNvSpPr txBox="1"/>
          <p:nvPr/>
        </p:nvSpPr>
        <p:spPr>
          <a:xfrm>
            <a:off x="622650" y="2901575"/>
            <a:ext cx="8911499" cy="2292935"/>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dirty="0" err="1" smtClean="0">
                <a:solidFill>
                  <a:srgbClr val="000000"/>
                </a:solidFill>
                <a:latin typeface="Arial"/>
                <a:ea typeface="Arial"/>
                <a:cs typeface="Arial"/>
                <a:sym typeface="Arial"/>
              </a:rPr>
              <a:t>Sistema</a:t>
            </a:r>
            <a:r>
              <a:rPr lang="en-US" sz="2000" dirty="0" smtClean="0">
                <a:solidFill>
                  <a:srgbClr val="000000"/>
                </a:solidFill>
                <a:latin typeface="Arial"/>
                <a:ea typeface="Arial"/>
                <a:cs typeface="Arial"/>
                <a:sym typeface="Arial"/>
              </a:rPr>
              <a:t> </a:t>
            </a:r>
            <a:r>
              <a:rPr lang="en-US" sz="2000" dirty="0" err="1" smtClean="0">
                <a:solidFill>
                  <a:srgbClr val="000000"/>
                </a:solidFill>
                <a:latin typeface="Arial"/>
                <a:ea typeface="Arial"/>
                <a:cs typeface="Arial"/>
                <a:sym typeface="Arial"/>
              </a:rPr>
              <a:t>Institucional</a:t>
            </a:r>
            <a:r>
              <a:rPr lang="en-US" sz="2000" dirty="0" smtClean="0">
                <a:solidFill>
                  <a:srgbClr val="000000"/>
                </a:solidFill>
                <a:latin typeface="Arial"/>
                <a:ea typeface="Arial"/>
                <a:cs typeface="Arial"/>
                <a:sym typeface="Arial"/>
              </a:rPr>
              <a:t> de </a:t>
            </a:r>
            <a:r>
              <a:rPr lang="en-US" sz="2000" dirty="0" err="1" smtClean="0">
                <a:solidFill>
                  <a:srgbClr val="000000"/>
                </a:solidFill>
                <a:latin typeface="Arial"/>
                <a:ea typeface="Arial"/>
                <a:cs typeface="Arial"/>
                <a:sym typeface="Arial"/>
              </a:rPr>
              <a:t>Evaluación</a:t>
            </a:r>
            <a:r>
              <a:rPr lang="en-US" sz="2000" dirty="0" smtClean="0">
                <a:solidFill>
                  <a:srgbClr val="000000"/>
                </a:solidFill>
                <a:latin typeface="Arial"/>
                <a:ea typeface="Arial"/>
                <a:cs typeface="Arial"/>
                <a:sym typeface="Arial"/>
              </a:rPr>
              <a:t> de </a:t>
            </a:r>
            <a:r>
              <a:rPr lang="en-US" sz="2000" dirty="0" err="1" smtClean="0">
                <a:solidFill>
                  <a:srgbClr val="000000"/>
                </a:solidFill>
                <a:latin typeface="Arial"/>
                <a:ea typeface="Arial"/>
                <a:cs typeface="Arial"/>
                <a:sym typeface="Arial"/>
              </a:rPr>
              <a:t>las</a:t>
            </a:r>
            <a:r>
              <a:rPr lang="en-US" sz="2000" dirty="0" smtClean="0">
                <a:solidFill>
                  <a:srgbClr val="000000"/>
                </a:solidFill>
                <a:latin typeface="Arial"/>
                <a:ea typeface="Arial"/>
                <a:cs typeface="Arial"/>
                <a:sym typeface="Arial"/>
              </a:rPr>
              <a:t> </a:t>
            </a:r>
            <a:r>
              <a:rPr lang="en-US" sz="2000" dirty="0" err="1" smtClean="0">
                <a:solidFill>
                  <a:srgbClr val="000000"/>
                </a:solidFill>
                <a:latin typeface="Arial"/>
                <a:ea typeface="Arial"/>
                <a:cs typeface="Arial"/>
                <a:sym typeface="Arial"/>
              </a:rPr>
              <a:t>Estudiantes</a:t>
            </a:r>
            <a:r>
              <a:rPr lang="en-US" sz="2000" dirty="0" smtClean="0">
                <a:solidFill>
                  <a:srgbClr val="000000"/>
                </a:solidFill>
                <a:latin typeface="Arial"/>
                <a:ea typeface="Arial"/>
                <a:cs typeface="Arial"/>
                <a:sym typeface="Arial"/>
              </a:rPr>
              <a:t> (SIEE):</a:t>
            </a:r>
          </a:p>
          <a:p>
            <a:pPr marL="0" marR="0" indent="0" algn="l">
              <a:lnSpc>
                <a:spcPct val="120138"/>
              </a:lnSpc>
              <a:spcBef>
                <a:spcPts val="0"/>
              </a:spcBef>
              <a:spcAft>
                <a:spcPts val="0"/>
              </a:spcAft>
              <a:buNone/>
            </a:pPr>
            <a:r>
              <a:rPr lang="en-US" sz="2000" dirty="0" err="1" smtClean="0"/>
              <a:t>Según</a:t>
            </a:r>
            <a:r>
              <a:rPr lang="en-US" sz="2000" dirty="0" smtClean="0"/>
              <a:t> el SIEE, </a:t>
            </a:r>
            <a:r>
              <a:rPr lang="en-US" sz="2000" dirty="0" err="1" smtClean="0"/>
              <a:t>es</a:t>
            </a:r>
            <a:r>
              <a:rPr lang="en-US" sz="2000" dirty="0" smtClean="0"/>
              <a:t> </a:t>
            </a:r>
            <a:r>
              <a:rPr lang="en-US" sz="2000" dirty="0" err="1" smtClean="0"/>
              <a:t>preciso</a:t>
            </a:r>
            <a:r>
              <a:rPr lang="en-US" sz="2000" dirty="0" smtClean="0"/>
              <a:t> </a:t>
            </a:r>
            <a:r>
              <a:rPr lang="en-US" sz="2000" dirty="0" err="1" smtClean="0"/>
              <a:t>que</a:t>
            </a:r>
            <a:r>
              <a:rPr lang="en-US" sz="2000" dirty="0" smtClean="0"/>
              <a:t> se </a:t>
            </a:r>
            <a:r>
              <a:rPr lang="en-US" sz="2000" dirty="0" err="1" smtClean="0"/>
              <a:t>tengan</a:t>
            </a:r>
            <a:r>
              <a:rPr lang="en-US" sz="2000" dirty="0" smtClean="0"/>
              <a:t> en </a:t>
            </a:r>
            <a:r>
              <a:rPr lang="en-US" sz="2000" dirty="0" err="1" smtClean="0"/>
              <a:t>cuenta</a:t>
            </a:r>
            <a:r>
              <a:rPr lang="en-US" sz="2000" dirty="0" smtClean="0"/>
              <a:t> </a:t>
            </a:r>
            <a:r>
              <a:rPr lang="en-US" sz="2000" dirty="0" err="1" smtClean="0"/>
              <a:t>dentro</a:t>
            </a:r>
            <a:r>
              <a:rPr lang="en-US" sz="2000" dirty="0" smtClean="0"/>
              <a:t> de la </a:t>
            </a:r>
            <a:r>
              <a:rPr lang="en-US" sz="2000" dirty="0" err="1" smtClean="0"/>
              <a:t>formación</a:t>
            </a:r>
            <a:r>
              <a:rPr lang="en-US" sz="2000" dirty="0" smtClean="0"/>
              <a:t> integral de </a:t>
            </a:r>
            <a:r>
              <a:rPr lang="en-US" sz="2000" dirty="0" err="1" smtClean="0"/>
              <a:t>las</a:t>
            </a:r>
            <a:r>
              <a:rPr lang="en-US" sz="2000" dirty="0" smtClean="0"/>
              <a:t> </a:t>
            </a:r>
            <a:r>
              <a:rPr lang="en-US" sz="2000" dirty="0" err="1" smtClean="0"/>
              <a:t>estudiantes</a:t>
            </a:r>
            <a:r>
              <a:rPr lang="en-US" sz="2000" dirty="0" smtClean="0"/>
              <a:t>, la </a:t>
            </a:r>
            <a:r>
              <a:rPr lang="en-US" sz="2000" dirty="0" err="1" smtClean="0"/>
              <a:t>autoevaluación</a:t>
            </a:r>
            <a:r>
              <a:rPr lang="en-US" sz="2000" dirty="0" smtClean="0"/>
              <a:t>, </a:t>
            </a:r>
            <a:r>
              <a:rPr lang="en-US" sz="2000" dirty="0" err="1" smtClean="0"/>
              <a:t>coevaluación</a:t>
            </a:r>
            <a:r>
              <a:rPr lang="en-US" sz="2000" dirty="0" smtClean="0"/>
              <a:t>, </a:t>
            </a:r>
            <a:r>
              <a:rPr lang="en-US" sz="2000" dirty="0" err="1" smtClean="0"/>
              <a:t>heteroevaluación</a:t>
            </a:r>
            <a:r>
              <a:rPr lang="en-US" sz="2000" dirty="0" smtClean="0"/>
              <a:t>, </a:t>
            </a:r>
            <a:r>
              <a:rPr lang="en-US" sz="2000" dirty="0" err="1" smtClean="0"/>
              <a:t>actividades</a:t>
            </a:r>
            <a:r>
              <a:rPr lang="en-US" sz="2000" dirty="0" smtClean="0"/>
              <a:t> de </a:t>
            </a:r>
            <a:r>
              <a:rPr lang="en-US" sz="2000" dirty="0" err="1" smtClean="0"/>
              <a:t>refuerzo</a:t>
            </a:r>
            <a:r>
              <a:rPr lang="en-US" sz="2000" dirty="0" smtClean="0"/>
              <a:t>, </a:t>
            </a:r>
            <a:r>
              <a:rPr lang="en-US" sz="2000" dirty="0" err="1" smtClean="0"/>
              <a:t>competencias</a:t>
            </a:r>
            <a:r>
              <a:rPr lang="en-US" sz="2000" dirty="0" smtClean="0"/>
              <a:t> </a:t>
            </a:r>
            <a:r>
              <a:rPr lang="en-US" sz="2000" dirty="0" err="1" smtClean="0"/>
              <a:t>básicas</a:t>
            </a:r>
            <a:r>
              <a:rPr lang="en-US" sz="2000" dirty="0" smtClean="0"/>
              <a:t> y </a:t>
            </a:r>
            <a:r>
              <a:rPr lang="en-US" sz="2000" dirty="0" err="1" smtClean="0"/>
              <a:t>transversales</a:t>
            </a:r>
            <a:r>
              <a:rPr lang="en-US" sz="2000" dirty="0" smtClean="0"/>
              <a:t>. Para </a:t>
            </a:r>
            <a:r>
              <a:rPr lang="en-US" sz="2000" dirty="0" err="1" smtClean="0"/>
              <a:t>ello</a:t>
            </a:r>
            <a:r>
              <a:rPr lang="en-US" sz="2000" dirty="0" smtClean="0"/>
              <a:t>, la </a:t>
            </a:r>
            <a:r>
              <a:rPr lang="en-US" sz="2000" dirty="0" err="1" smtClean="0"/>
              <a:t>comunidad</a:t>
            </a:r>
            <a:r>
              <a:rPr lang="en-US" sz="2000" dirty="0" smtClean="0"/>
              <a:t> </a:t>
            </a:r>
            <a:r>
              <a:rPr lang="en-US" sz="2000" dirty="0" err="1" smtClean="0"/>
              <a:t>educativa</a:t>
            </a:r>
            <a:r>
              <a:rPr lang="en-US" sz="2000" dirty="0" smtClean="0"/>
              <a:t> se </a:t>
            </a:r>
            <a:r>
              <a:rPr lang="en-US" sz="2000" dirty="0" err="1" smtClean="0"/>
              <a:t>hace</a:t>
            </a:r>
            <a:r>
              <a:rPr lang="en-US" sz="2000" dirty="0" smtClean="0"/>
              <a:t> </a:t>
            </a:r>
            <a:r>
              <a:rPr lang="en-US" sz="2000" dirty="0" err="1" smtClean="0"/>
              <a:t>partícipe</a:t>
            </a:r>
            <a:r>
              <a:rPr lang="en-US" sz="2000" dirty="0" smtClean="0"/>
              <a:t> en </a:t>
            </a:r>
            <a:r>
              <a:rPr lang="en-US" sz="2000" dirty="0" err="1" smtClean="0"/>
              <a:t>dicho</a:t>
            </a:r>
            <a:r>
              <a:rPr lang="en-US" sz="2000" dirty="0" smtClean="0"/>
              <a:t> </a:t>
            </a:r>
            <a:r>
              <a:rPr lang="en-US" sz="2000" dirty="0" err="1" smtClean="0"/>
              <a:t>proceso</a:t>
            </a:r>
            <a:r>
              <a:rPr lang="en-US" sz="2000" dirty="0" smtClean="0"/>
              <a:t> de </a:t>
            </a:r>
            <a:r>
              <a:rPr lang="en-US" sz="2000" dirty="0" err="1" smtClean="0"/>
              <a:t>construcción</a:t>
            </a:r>
            <a:r>
              <a:rPr lang="en-US" sz="2000" dirty="0" smtClean="0"/>
              <a:t> del </a:t>
            </a:r>
            <a:r>
              <a:rPr lang="en-US" sz="2000" dirty="0" err="1" smtClean="0"/>
              <a:t>sistema</a:t>
            </a:r>
            <a:r>
              <a:rPr lang="en-US" sz="2000" dirty="0" smtClean="0"/>
              <a:t> de </a:t>
            </a:r>
            <a:r>
              <a:rPr lang="en-US" sz="2000" dirty="0" err="1" smtClean="0"/>
              <a:t>evaluación</a:t>
            </a:r>
            <a:r>
              <a:rPr lang="en-US" sz="2000" smtClean="0"/>
              <a:t>.</a:t>
            </a:r>
            <a:endParaRPr lang="en-US" sz="2000" dirty="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Shape 105"/>
        <p:cNvGrpSpPr/>
        <p:nvPr/>
      </p:nvGrpSpPr>
      <p:grpSpPr>
        <a:xfrm>
          <a:off x="0" y="0"/>
          <a:ext cx="0" cy="0"/>
          <a:chOff x="0" y="0"/>
          <a:chExt cx="0" cy="0"/>
        </a:xfrm>
      </p:grpSpPr>
      <p:sp>
        <p:nvSpPr>
          <p:cNvPr id="106" name="Shape 106"/>
          <p:cNvSpPr/>
          <p:nvPr/>
        </p:nvSpPr>
        <p:spPr>
          <a:xfrm>
            <a:off x="497400" y="275150"/>
            <a:ext cx="9398000" cy="1227649"/>
          </a:xfrm>
          <a:prstGeom prst="rect">
            <a:avLst/>
          </a:prstGeom>
          <a:blipFill>
            <a:blip r:embed="rId4"/>
            <a:stretch>
              <a:fillRect/>
            </a:stretch>
          </a:blipFill>
        </p:spPr>
      </p:sp>
      <p:sp>
        <p:nvSpPr>
          <p:cNvPr id="107" name="Shape 107"/>
          <p:cNvSpPr txBox="1"/>
          <p:nvPr/>
        </p:nvSpPr>
        <p:spPr>
          <a:xfrm>
            <a:off x="1744475" y="289275"/>
            <a:ext cx="5577749" cy="882275"/>
          </a:xfrm>
          <a:prstGeom prst="rect">
            <a:avLst/>
          </a:prstGeom>
        </p:spPr>
        <p:txBody>
          <a:bodyPr lIns="38100" tIns="38100" rIns="38100" bIns="38100" anchor="ctr" anchorCtr="0">
            <a:spAutoFit/>
          </a:bodyPr>
          <a:lstStyle/>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INSTITUCIÓN EDUCATIVA</a:t>
            </a:r>
          </a:p>
          <a:p>
            <a:pPr marL="0" marR="0" indent="0" algn="ctr">
              <a:lnSpc>
                <a:spcPct val="120312"/>
              </a:lnSpc>
              <a:spcBef>
                <a:spcPts val="0"/>
              </a:spcBef>
              <a:spcAft>
                <a:spcPts val="0"/>
              </a:spcAft>
              <a:buNone/>
            </a:pPr>
            <a:r>
              <a:rPr lang="en-US" sz="1777" b="1">
                <a:solidFill>
                  <a:srgbClr val="000000"/>
                </a:solidFill>
                <a:latin typeface="Arial"/>
                <a:ea typeface="Arial"/>
                <a:cs typeface="Arial"/>
                <a:sym typeface="Arial"/>
              </a:rPr>
              <a:t>SAN JUAN BOSCO</a:t>
            </a:r>
          </a:p>
        </p:txBody>
      </p:sp>
      <p:sp>
        <p:nvSpPr>
          <p:cNvPr id="108" name="Shape 108"/>
          <p:cNvSpPr txBox="1"/>
          <p:nvPr/>
        </p:nvSpPr>
        <p:spPr>
          <a:xfrm>
            <a:off x="7344825" y="289275"/>
            <a:ext cx="2563275" cy="478349"/>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CODIGO: </a:t>
            </a:r>
            <a:r>
              <a:rPr lang="en-US" sz="1111" b="1">
                <a:solidFill>
                  <a:srgbClr val="000000"/>
                </a:solidFill>
                <a:latin typeface="Arial"/>
                <a:ea typeface="Arial"/>
                <a:cs typeface="Arial"/>
                <a:sym typeface="Arial"/>
              </a:rPr>
              <a:t>IC.01</a:t>
            </a:r>
          </a:p>
        </p:txBody>
      </p:sp>
      <p:sp>
        <p:nvSpPr>
          <p:cNvPr id="109" name="Shape 109"/>
          <p:cNvSpPr txBox="1"/>
          <p:nvPr/>
        </p:nvSpPr>
        <p:spPr>
          <a:xfrm>
            <a:off x="7344825" y="691425"/>
            <a:ext cx="2563275" cy="480124"/>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FECHA DE APROBACIÓN: </a:t>
            </a:r>
            <a:r>
              <a:rPr lang="en-US" sz="1111">
                <a:solidFill>
                  <a:srgbClr val="000000"/>
                </a:solidFill>
                <a:latin typeface="Arial"/>
                <a:ea typeface="Arial"/>
                <a:cs typeface="Arial"/>
                <a:sym typeface="Arial"/>
              </a:rPr>
              <a:t>11-03-08</a:t>
            </a:r>
          </a:p>
        </p:txBody>
      </p:sp>
      <p:sp>
        <p:nvSpPr>
          <p:cNvPr id="110" name="Shape 110"/>
          <p:cNvSpPr txBox="1"/>
          <p:nvPr/>
        </p:nvSpPr>
        <p:spPr>
          <a:xfrm>
            <a:off x="1744475" y="1095375"/>
            <a:ext cx="5577749" cy="471300"/>
          </a:xfrm>
          <a:prstGeom prst="rect">
            <a:avLst/>
          </a:prstGeom>
        </p:spPr>
        <p:txBody>
          <a:bodyPr lIns="38100" tIns="38100" rIns="38100" bIns="38100" anchor="ctr" anchorCtr="0">
            <a:spAutoFit/>
          </a:bodyPr>
          <a:lstStyle/>
          <a:p>
            <a:pPr marL="0" marR="0" indent="0" algn="ctr">
              <a:lnSpc>
                <a:spcPct val="120000"/>
              </a:lnSpc>
              <a:spcBef>
                <a:spcPts val="0"/>
              </a:spcBef>
              <a:spcAft>
                <a:spcPts val="0"/>
              </a:spcAft>
              <a:buNone/>
            </a:pPr>
            <a:r>
              <a:rPr lang="en-US" sz="2222" b="1" u="sng">
                <a:solidFill>
                  <a:srgbClr val="000000"/>
                </a:solidFill>
                <a:latin typeface="Arial"/>
                <a:ea typeface="Arial"/>
                <a:cs typeface="Arial"/>
                <a:sym typeface="Arial"/>
              </a:rPr>
              <a:t>PLAN DE ÁREA HUMANIDADES</a:t>
            </a:r>
            <a:r>
              <a:rPr lang="en-US" sz="1777" b="1" u="sng">
                <a:solidFill>
                  <a:srgbClr val="000000"/>
                </a:solidFill>
                <a:latin typeface="Arial"/>
                <a:ea typeface="Arial"/>
                <a:cs typeface="Arial"/>
                <a:sym typeface="Arial"/>
              </a:rPr>
              <a:t> </a:t>
            </a:r>
          </a:p>
        </p:txBody>
      </p:sp>
      <p:sp>
        <p:nvSpPr>
          <p:cNvPr id="111" name="Shape 111"/>
          <p:cNvSpPr txBox="1"/>
          <p:nvPr/>
        </p:nvSpPr>
        <p:spPr>
          <a:xfrm>
            <a:off x="7344825" y="1095375"/>
            <a:ext cx="2563275" cy="471300"/>
          </a:xfrm>
          <a:prstGeom prst="rect">
            <a:avLst/>
          </a:prstGeom>
        </p:spPr>
        <p:txBody>
          <a:bodyPr lIns="38100" tIns="38100" rIns="38100" bIns="38100" anchor="b" anchorCtr="0">
            <a:spAutoFit/>
          </a:bodyPr>
          <a:lstStyle/>
          <a:p>
            <a:pPr marL="0" marR="0" indent="0" algn="l">
              <a:lnSpc>
                <a:spcPct val="119791"/>
              </a:lnSpc>
              <a:spcBef>
                <a:spcPts val="0"/>
              </a:spcBef>
              <a:spcAft>
                <a:spcPts val="0"/>
              </a:spcAft>
              <a:buNone/>
            </a:pPr>
            <a:r>
              <a:rPr lang="en-US" sz="1333">
                <a:solidFill>
                  <a:srgbClr val="000000"/>
                </a:solidFill>
                <a:latin typeface="Arial"/>
                <a:ea typeface="Arial"/>
                <a:cs typeface="Arial"/>
                <a:sym typeface="Arial"/>
              </a:rPr>
              <a:t>APROBÓ: </a:t>
            </a:r>
            <a:r>
              <a:rPr lang="en-US" sz="1111">
                <a:solidFill>
                  <a:srgbClr val="000000"/>
                </a:solidFill>
                <a:latin typeface="Arial"/>
                <a:ea typeface="Arial"/>
                <a:cs typeface="Arial"/>
                <a:sym typeface="Arial"/>
              </a:rPr>
              <a:t>BLANCA LISBENIA BENITEZ</a:t>
            </a:r>
          </a:p>
        </p:txBody>
      </p:sp>
      <p:sp>
        <p:nvSpPr>
          <p:cNvPr id="112" name="Shape 112"/>
          <p:cNvSpPr/>
          <p:nvPr/>
        </p:nvSpPr>
        <p:spPr>
          <a:xfrm>
            <a:off x="518575" y="370400"/>
            <a:ext cx="9154574" cy="6455825"/>
          </a:xfrm>
          <a:prstGeom prst="rect">
            <a:avLst/>
          </a:prstGeom>
          <a:blipFill>
            <a:blip r:embed="rId5"/>
            <a:stretch>
              <a:fillRect/>
            </a:stretch>
          </a:blipFill>
        </p:spPr>
      </p:sp>
      <p:sp>
        <p:nvSpPr>
          <p:cNvPr id="113" name="Shape 113"/>
          <p:cNvSpPr txBox="1"/>
          <p:nvPr/>
        </p:nvSpPr>
        <p:spPr>
          <a:xfrm>
            <a:off x="702025" y="1829150"/>
            <a:ext cx="8923850" cy="760574"/>
          </a:xfrm>
          <a:prstGeom prst="rect">
            <a:avLst/>
          </a:prstGeom>
        </p:spPr>
        <p:txBody>
          <a:bodyPr lIns="38100" tIns="38100" rIns="38100" bIns="38100" anchor="t" anchorCtr="0">
            <a:spAutoFit/>
          </a:bodyPr>
          <a:lstStyle/>
          <a:p>
            <a:pPr marL="0" marR="0" indent="0" algn="ctr">
              <a:lnSpc>
                <a:spcPct val="120138"/>
              </a:lnSpc>
              <a:spcBef>
                <a:spcPts val="0"/>
              </a:spcBef>
              <a:spcAft>
                <a:spcPts val="0"/>
              </a:spcAft>
              <a:buNone/>
            </a:pPr>
            <a:r>
              <a:rPr lang="en-US" sz="2000" b="1">
                <a:solidFill>
                  <a:srgbClr val="000000"/>
                </a:solidFill>
                <a:latin typeface="Arial"/>
                <a:ea typeface="Arial"/>
                <a:cs typeface="Arial"/>
                <a:sym typeface="Arial"/>
              </a:rPr>
              <a:t>
HISTORIA DEL SABER ESPECÍFICO</a:t>
            </a:r>
          </a:p>
        </p:txBody>
      </p:sp>
      <p:sp>
        <p:nvSpPr>
          <p:cNvPr id="114" name="Shape 114"/>
          <p:cNvSpPr txBox="1"/>
          <p:nvPr/>
        </p:nvSpPr>
        <p:spPr>
          <a:xfrm>
            <a:off x="702025" y="2615825"/>
            <a:ext cx="8923850" cy="4216024"/>
          </a:xfrm>
          <a:prstGeom prst="rect">
            <a:avLst/>
          </a:prstGeom>
        </p:spPr>
        <p:txBody>
          <a:bodyPr lIns="38100" tIns="38100" rIns="38100" bIns="38100" anchor="t" anchorCtr="0">
            <a:spAutoFit/>
          </a:bodyPr>
          <a:lstStyle/>
          <a:p>
            <a:pPr marL="0" marR="0" indent="0" algn="l">
              <a:lnSpc>
                <a:spcPct val="120138"/>
              </a:lnSpc>
              <a:spcBef>
                <a:spcPts val="0"/>
              </a:spcBef>
              <a:spcAft>
                <a:spcPts val="0"/>
              </a:spcAft>
              <a:buNone/>
            </a:pPr>
            <a:r>
              <a:rPr lang="en-US" sz="2000" b="1" u="sng">
                <a:solidFill>
                  <a:srgbClr val="000000"/>
                </a:solidFill>
                <a:latin typeface="Arial"/>
                <a:ea typeface="Arial"/>
                <a:cs typeface="Arial"/>
                <a:sym typeface="Arial"/>
              </a:rPr>
              <a:t>ESPAÑOL</a:t>
            </a:r>
          </a:p>
          <a:p>
            <a:endParaRPr/>
          </a:p>
          <a:p>
            <a:pPr marL="0" marR="0" indent="0" algn="l">
              <a:lnSpc>
                <a:spcPct val="120138"/>
              </a:lnSpc>
              <a:spcBef>
                <a:spcPts val="0"/>
              </a:spcBef>
              <a:spcAft>
                <a:spcPts val="0"/>
              </a:spcAft>
              <a:buNone/>
            </a:pPr>
            <a:r>
              <a:rPr lang="en-US" sz="2000">
                <a:solidFill>
                  <a:srgbClr val="000000"/>
                </a:solidFill>
                <a:latin typeface="Arial"/>
                <a:ea typeface="Arial"/>
                <a:cs typeface="Arial"/>
                <a:sym typeface="Arial"/>
              </a:rPr>
              <a:t>En el siglo V a.C. se dio la romanización de España, Roma deseaba que la lengua universal u oficial fuese el latín, algunas lenguas murieron y con el matrimonio del rey de Aragón y la reina Isabel de Castilla se decidió que lengua se hablaría y quedó la de castilla, su nombre “Castellano”. España contó también con una influencia árabe iniciada por Mahoma, el diccionario cuenta con más de 400 términos árabes. Se dio la necesidad de institucionalizar el lenguaje, por eso, en el siglo XVIII (1723) se creó la Real Academia de la Lengua Española. En el año 2007 se presentó la actualización de la gramática, se pretende que el español sea una lengua universal.</a:t>
            </a:r>
          </a:p>
          <a:p>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4805</Words>
  <Application>Microsoft Office PowerPoint</Application>
  <PresentationFormat>Personalizado</PresentationFormat>
  <Paragraphs>477</Paragraphs>
  <Slides>37</Slides>
  <Notes>37</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Estructura conceptual</vt:lpstr>
      <vt:lpstr>Estructura conceptual</vt:lpstr>
      <vt:lpstr>Estructura conceptual</vt:lpstr>
      <vt:lpstr>Estructura conceptual</vt:lpstr>
      <vt:lpstr>Estructura conceptual</vt:lpstr>
      <vt:lpstr>Presentación de PowerPoint</vt:lpstr>
      <vt:lpstr>Presentación de PowerPoint</vt:lpstr>
      <vt:lpstr>Presentación de PowerPoint</vt:lpstr>
      <vt:lpstr>Estructura conceptual</vt:lpstr>
      <vt:lpstr>Estructura conceptual</vt:lpstr>
      <vt:lpstr>Estructura conceptual</vt:lpstr>
      <vt:lpstr>Presentación de PowerPoint</vt:lpstr>
      <vt:lpstr>Estructura conceptual</vt:lpstr>
      <vt:lpstr>Estructura conceptual</vt:lpstr>
      <vt:lpstr>Estructura conceptual</vt:lpstr>
      <vt:lpstr>Estructura conceptual</vt:lpstr>
      <vt:lpstr>Estructura conceptual</vt:lpstr>
      <vt:lpstr>Estructura conceptual</vt:lpstr>
      <vt:lpstr>Estructura conceptual</vt:lpstr>
      <vt:lpstr>Estructura conceptual</vt:lpstr>
      <vt:lpstr>Estructura conceptual</vt:lpstr>
      <vt:lpstr>Estructura conceptual</vt:lpstr>
      <vt:lpstr>INTEGRANTES: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DOCENTE</dc:creator>
  <cp:lastModifiedBy>IE SAN JUAN BOSCO</cp:lastModifiedBy>
  <cp:revision>6</cp:revision>
  <dcterms:modified xsi:type="dcterms:W3CDTF">2014-01-09T16:36:15Z</dcterms:modified>
</cp:coreProperties>
</file>